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66" r:id="rId2"/>
    <p:sldId id="256" r:id="rId3"/>
    <p:sldId id="257" r:id="rId4"/>
    <p:sldId id="258" r:id="rId5"/>
    <p:sldId id="259" r:id="rId6"/>
    <p:sldId id="260" r:id="rId7"/>
    <p:sldId id="267" r:id="rId8"/>
    <p:sldId id="268" r:id="rId9"/>
    <p:sldId id="269" r:id="rId10"/>
    <p:sldId id="270" r:id="rId11"/>
    <p:sldId id="265" r:id="rId12"/>
  </p:sldIdLst>
  <p:sldSz cx="12192000" cy="6858000"/>
  <p:notesSz cx="6858000" cy="9144000"/>
  <p:embeddedFontLst>
    <p:embeddedFont>
      <p:font typeface="Populaire" panose="02000603000000000000" pitchFamily="50" charset="0"/>
      <p:regular r:id="rId13"/>
    </p:embeddedFont>
    <p:embeddedFont>
      <p:font typeface="Proxima Nova Rg" panose="02000506030000020004" pitchFamily="50" charset="0"/>
      <p:bold r:id="rId14"/>
      <p:boldItalic r:id="rId15"/>
    </p:embeddedFont>
    <p:embeddedFont>
      <p:font typeface="ＭＳ Ｐゴシック" panose="020B0600070205080204" pitchFamily="34" charset="-128"/>
      <p:regular r:id="rId16"/>
    </p:embeddedFont>
    <p:embeddedFont>
      <p:font typeface="Proxima Nova Alt Cn Rg" panose="02000506030000020004" pitchFamily="50" charset="0"/>
      <p:regular r:id="rId17"/>
      <p:bold r:id="rId18"/>
      <p:italic r:id="rId19"/>
      <p:boldItalic r:id="rId20"/>
    </p:embeddedFont>
    <p:embeddedFont>
      <p:font typeface="Proxima Nova Th" panose="02000506030000020004" pitchFamily="50"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84" d="100"/>
          <a:sy n="84" d="100"/>
        </p:scale>
        <p:origin x="658" y="8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5.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png"/><Relationship Id="rId7" Type="http://schemas.openxmlformats.org/officeDocument/2006/relationships/hyperlink" Target="https://twitter.com/homebuildcareer" TargetMode="External"/><Relationship Id="rId2" Type="http://schemas.openxmlformats.org/officeDocument/2006/relationships/hyperlink" Target="http://www.housebuildingcareers.org.uk/" TargetMode="External"/><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hyperlink" Target="https://www.facebook.com/housebuildingcareers" TargetMode="External"/><Relationship Id="rId10" Type="http://schemas.openxmlformats.org/officeDocument/2006/relationships/hyperlink" Target="http://www.geography.org.uk/" TargetMode="External"/><Relationship Id="rId4" Type="http://schemas.openxmlformats.org/officeDocument/2006/relationships/hyperlink" Target="http://housebuildingcareers.org.uk/" TargetMode="External"/><Relationship Id="rId9"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6" name="Oval 25"/>
          <p:cNvSpPr/>
          <p:nvPr/>
        </p:nvSpPr>
        <p:spPr bwMode="auto">
          <a:xfrm>
            <a:off x="3082132" y="4185826"/>
            <a:ext cx="598506" cy="598506"/>
          </a:xfrm>
          <a:prstGeom prst="ellips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ea typeface="ＭＳ Ｐゴシック" pitchFamily="1" charset="-128"/>
            </a:endParaRPr>
          </a:p>
        </p:txBody>
      </p:sp>
      <p:sp>
        <p:nvSpPr>
          <p:cNvPr id="25" name="Oval 24"/>
          <p:cNvSpPr/>
          <p:nvPr/>
        </p:nvSpPr>
        <p:spPr bwMode="auto">
          <a:xfrm>
            <a:off x="5539895" y="718913"/>
            <a:ext cx="913735" cy="913735"/>
          </a:xfrm>
          <a:prstGeom prst="ellipse">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ea typeface="ＭＳ Ｐゴシック" pitchFamily="1" charset="-128"/>
            </a:endParaRPr>
          </a:p>
        </p:txBody>
      </p:sp>
      <p:sp>
        <p:nvSpPr>
          <p:cNvPr id="14" name="Rectangle 13"/>
          <p:cNvSpPr/>
          <p:nvPr/>
        </p:nvSpPr>
        <p:spPr bwMode="auto">
          <a:xfrm>
            <a:off x="8519115" y="2154725"/>
            <a:ext cx="2204483" cy="1768678"/>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ea typeface="ＭＳ Ｐゴシック" pitchFamily="1" charset="-128"/>
            </a:endParaRPr>
          </a:p>
        </p:txBody>
      </p:sp>
      <p:grpSp>
        <p:nvGrpSpPr>
          <p:cNvPr id="10" name="Group 9"/>
          <p:cNvGrpSpPr/>
          <p:nvPr/>
        </p:nvGrpSpPr>
        <p:grpSpPr>
          <a:xfrm>
            <a:off x="3466215" y="1254642"/>
            <a:ext cx="5499006" cy="2335442"/>
            <a:chOff x="1339703" y="6148"/>
            <a:chExt cx="7424490" cy="3153200"/>
          </a:xfrm>
          <a:solidFill>
            <a:schemeClr val="accent2"/>
          </a:solidFill>
        </p:grpSpPr>
        <p:sp>
          <p:nvSpPr>
            <p:cNvPr id="7" name="Rectangle 6"/>
            <p:cNvSpPr/>
            <p:nvPr/>
          </p:nvSpPr>
          <p:spPr bwMode="auto">
            <a:xfrm>
              <a:off x="1339703" y="6148"/>
              <a:ext cx="6833245" cy="315320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ea typeface="ＭＳ Ｐゴシック" pitchFamily="1" charset="-128"/>
              </a:endParaRPr>
            </a:p>
          </p:txBody>
        </p:sp>
        <p:sp>
          <p:nvSpPr>
            <p:cNvPr id="9" name="Oval 8"/>
            <p:cNvSpPr/>
            <p:nvPr/>
          </p:nvSpPr>
          <p:spPr bwMode="auto">
            <a:xfrm>
              <a:off x="7956119" y="1808215"/>
              <a:ext cx="808074" cy="808074"/>
            </a:xfrm>
            <a:prstGeom prst="ellips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ea typeface="ＭＳ Ｐゴシック" pitchFamily="1" charset="-128"/>
              </a:endParaRPr>
            </a:p>
          </p:txBody>
        </p:sp>
      </p:grpSp>
      <p:grpSp>
        <p:nvGrpSpPr>
          <p:cNvPr id="13" name="Group 12"/>
          <p:cNvGrpSpPr/>
          <p:nvPr/>
        </p:nvGrpSpPr>
        <p:grpSpPr>
          <a:xfrm>
            <a:off x="3466215" y="3257236"/>
            <a:ext cx="5061096" cy="2122838"/>
            <a:chOff x="3466215" y="3257236"/>
            <a:chExt cx="5061096" cy="2122838"/>
          </a:xfrm>
          <a:solidFill>
            <a:schemeClr val="tx2"/>
          </a:solidFill>
        </p:grpSpPr>
        <p:sp>
          <p:nvSpPr>
            <p:cNvPr id="11" name="Rectangle 10"/>
            <p:cNvSpPr/>
            <p:nvPr/>
          </p:nvSpPr>
          <p:spPr bwMode="auto">
            <a:xfrm>
              <a:off x="3466215" y="3590084"/>
              <a:ext cx="5061096" cy="178999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ea typeface="ＭＳ Ｐゴシック" pitchFamily="1" charset="-128"/>
              </a:endParaRPr>
            </a:p>
          </p:txBody>
        </p:sp>
        <p:sp>
          <p:nvSpPr>
            <p:cNvPr id="12" name="Oval 11"/>
            <p:cNvSpPr/>
            <p:nvPr/>
          </p:nvSpPr>
          <p:spPr bwMode="auto">
            <a:xfrm>
              <a:off x="5787655" y="3257236"/>
              <a:ext cx="616689" cy="616689"/>
            </a:xfrm>
            <a:prstGeom prst="ellips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ea typeface="ＭＳ Ｐゴシック" pitchFamily="1" charset="-128"/>
              </a:endParaRPr>
            </a:p>
          </p:txBody>
        </p:sp>
      </p:grpSp>
      <p:sp>
        <p:nvSpPr>
          <p:cNvPr id="2" name="Title 1"/>
          <p:cNvSpPr>
            <a:spLocks noGrp="1"/>
          </p:cNvSpPr>
          <p:nvPr>
            <p:ph type="ctrTitle"/>
          </p:nvPr>
        </p:nvSpPr>
        <p:spPr>
          <a:xfrm>
            <a:off x="3583172" y="1382056"/>
            <a:ext cx="4783543" cy="2080614"/>
          </a:xfrm>
          <a:noFill/>
        </p:spPr>
        <p:txBody>
          <a:bodyPr>
            <a:noAutofit/>
          </a:bodyPr>
          <a:lstStyle>
            <a:lvl1pPr algn="ctr">
              <a:defRPr sz="5400" b="1">
                <a:solidFill>
                  <a:schemeClr val="accent3"/>
                </a:solidFill>
              </a:defRPr>
            </a:lvl1pPr>
          </a:lstStyle>
          <a:p>
            <a:r>
              <a:rPr lang="en-US" smtClean="0"/>
              <a:t>Click to edit Master title style</a:t>
            </a:r>
            <a:endParaRPr lang="en-GB" dirty="0"/>
          </a:p>
        </p:txBody>
      </p:sp>
      <p:sp>
        <p:nvSpPr>
          <p:cNvPr id="3" name="Subtitle 2"/>
          <p:cNvSpPr>
            <a:spLocks noGrp="1"/>
          </p:cNvSpPr>
          <p:nvPr>
            <p:ph type="subTitle" idx="1" hasCustomPrompt="1"/>
          </p:nvPr>
        </p:nvSpPr>
        <p:spPr>
          <a:xfrm>
            <a:off x="9010455" y="2743210"/>
            <a:ext cx="1522135" cy="514026"/>
          </a:xfrm>
        </p:spPr>
        <p:txBody>
          <a:bodyPr>
            <a:noAutofit/>
          </a:bodyPr>
          <a:lstStyle>
            <a:lvl1pPr marL="0" indent="0" algn="ctr">
              <a:buNone/>
              <a:defRPr sz="1400">
                <a:solidFill>
                  <a:schemeClr val="tx1"/>
                </a:solidFill>
              </a:defRPr>
            </a:lvl1pPr>
            <a:lvl2pPr marL="192873" indent="0" algn="ctr">
              <a:buNone/>
              <a:defRPr/>
            </a:lvl2pPr>
            <a:lvl3pPr marL="385744" indent="0" algn="ctr">
              <a:buNone/>
              <a:defRPr/>
            </a:lvl3pPr>
            <a:lvl4pPr marL="578616" indent="0" algn="ctr">
              <a:buNone/>
              <a:defRPr/>
            </a:lvl4pPr>
            <a:lvl5pPr marL="771487" indent="0" algn="ctr">
              <a:buNone/>
              <a:defRPr/>
            </a:lvl5pPr>
            <a:lvl6pPr marL="964359" indent="0" algn="ctr">
              <a:buNone/>
              <a:defRPr/>
            </a:lvl6pPr>
            <a:lvl7pPr marL="1157230" indent="0" algn="ctr">
              <a:buNone/>
              <a:defRPr/>
            </a:lvl7pPr>
            <a:lvl8pPr marL="1350102" indent="0" algn="ctr">
              <a:buNone/>
              <a:defRPr/>
            </a:lvl8pPr>
            <a:lvl9pPr marL="1542973" indent="0" algn="ctr">
              <a:buNone/>
              <a:defRPr/>
            </a:lvl9pPr>
          </a:lstStyle>
          <a:p>
            <a:r>
              <a:rPr lang="en-US" dirty="0" smtClean="0"/>
              <a:t>DATE/TIME/AUTHOR</a:t>
            </a:r>
            <a:endParaRPr lang="en-GB" dirty="0"/>
          </a:p>
        </p:txBody>
      </p:sp>
      <p:sp>
        <p:nvSpPr>
          <p:cNvPr id="18" name="Oval 17"/>
          <p:cNvSpPr/>
          <p:nvPr/>
        </p:nvSpPr>
        <p:spPr bwMode="auto">
          <a:xfrm>
            <a:off x="9374370" y="1800176"/>
            <a:ext cx="510363" cy="510363"/>
          </a:xfrm>
          <a:prstGeom prst="ellipse">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ea typeface="ＭＳ Ｐゴシック" pitchFamily="1" charset="-128"/>
            </a:endParaRPr>
          </a:p>
        </p:txBody>
      </p:sp>
      <p:sp>
        <p:nvSpPr>
          <p:cNvPr id="19" name="Oval 18"/>
          <p:cNvSpPr/>
          <p:nvPr/>
        </p:nvSpPr>
        <p:spPr bwMode="auto">
          <a:xfrm>
            <a:off x="10577825" y="2732562"/>
            <a:ext cx="510363" cy="510363"/>
          </a:xfrm>
          <a:prstGeom prst="ellipse">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ea typeface="ＭＳ Ｐゴシック" pitchFamily="1" charset="-128"/>
            </a:endParaRPr>
          </a:p>
        </p:txBody>
      </p:sp>
      <p:sp>
        <p:nvSpPr>
          <p:cNvPr id="37" name="Text Placeholder 36"/>
          <p:cNvSpPr>
            <a:spLocks noGrp="1"/>
          </p:cNvSpPr>
          <p:nvPr>
            <p:ph type="body" sz="quarter" idx="10" hasCustomPrompt="1"/>
          </p:nvPr>
        </p:nvSpPr>
        <p:spPr>
          <a:xfrm>
            <a:off x="3628028" y="3698350"/>
            <a:ext cx="4801869" cy="1388907"/>
          </a:xfrm>
        </p:spPr>
        <p:txBody>
          <a:bodyPr>
            <a:normAutofit/>
          </a:bodyPr>
          <a:lstStyle>
            <a:lvl1pPr marL="0" indent="0" algn="ctr">
              <a:buNone/>
              <a:defRPr sz="2800" baseline="0">
                <a:solidFill>
                  <a:schemeClr val="bg1"/>
                </a:solidFill>
              </a:defRPr>
            </a:lvl1pPr>
          </a:lstStyle>
          <a:p>
            <a:pPr lvl="0"/>
            <a:r>
              <a:rPr lang="en-US" dirty="0" smtClean="0"/>
              <a:t>Click to edit the text</a:t>
            </a:r>
          </a:p>
        </p:txBody>
      </p:sp>
    </p:spTree>
    <p:extLst>
      <p:ext uri="{BB962C8B-B14F-4D97-AF65-F5344CB8AC3E}">
        <p14:creationId xmlns:p14="http://schemas.microsoft.com/office/powerpoint/2010/main" val="402068291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302422"/>
            <a:ext cx="7315200" cy="566738"/>
          </a:xfrm>
        </p:spPr>
        <p:txBody>
          <a:bodyPr anchor="b">
            <a:noAutofit/>
          </a:bodyPr>
          <a:lstStyle>
            <a:lvl1pPr algn="l">
              <a:defRPr sz="3200" b="1"/>
            </a:lvl1pPr>
          </a:lstStyle>
          <a:p>
            <a:r>
              <a:rPr lang="en-US" smtClean="0"/>
              <a:t>Click to edit Master title style</a:t>
            </a:r>
            <a:endParaRPr lang="en-GB" dirty="0"/>
          </a:p>
        </p:txBody>
      </p:sp>
      <p:sp>
        <p:nvSpPr>
          <p:cNvPr id="3" name="Picture Placeholder 2"/>
          <p:cNvSpPr>
            <a:spLocks noGrp="1"/>
          </p:cNvSpPr>
          <p:nvPr>
            <p:ph type="pic" idx="1"/>
          </p:nvPr>
        </p:nvSpPr>
        <p:spPr>
          <a:xfrm>
            <a:off x="2389717" y="116632"/>
            <a:ext cx="7315200" cy="4114800"/>
          </a:xfrm>
        </p:spPr>
        <p:txBody>
          <a:bodyPr/>
          <a:lstStyle>
            <a:lvl1pPr marL="0" indent="0">
              <a:buNone/>
              <a:defRPr sz="1351">
                <a:solidFill>
                  <a:schemeClr val="accent1"/>
                </a:solidFill>
              </a:defRPr>
            </a:lvl1pPr>
            <a:lvl2pPr marL="192873" indent="0">
              <a:buNone/>
              <a:defRPr sz="1181"/>
            </a:lvl2pPr>
            <a:lvl3pPr marL="385744" indent="0">
              <a:buNone/>
              <a:defRPr sz="1013"/>
            </a:lvl3pPr>
            <a:lvl4pPr marL="578616" indent="0">
              <a:buNone/>
              <a:defRPr sz="844"/>
            </a:lvl4pPr>
            <a:lvl5pPr marL="771487" indent="0">
              <a:buNone/>
              <a:defRPr sz="844"/>
            </a:lvl5pPr>
            <a:lvl6pPr marL="964359" indent="0">
              <a:buNone/>
              <a:defRPr sz="844"/>
            </a:lvl6pPr>
            <a:lvl7pPr marL="1157230" indent="0">
              <a:buNone/>
              <a:defRPr sz="844"/>
            </a:lvl7pPr>
            <a:lvl8pPr marL="1350102" indent="0">
              <a:buNone/>
              <a:defRPr sz="844"/>
            </a:lvl8pPr>
            <a:lvl9pPr marL="1542973" indent="0">
              <a:buNone/>
              <a:defRPr sz="844"/>
            </a:lvl9pPr>
          </a:lstStyle>
          <a:p>
            <a:pPr lvl="0"/>
            <a:r>
              <a:rPr lang="en-US" noProof="0" smtClean="0"/>
              <a:t>Click icon to add picture</a:t>
            </a:r>
            <a:endParaRPr lang="en-GB" noProof="0" dirty="0"/>
          </a:p>
        </p:txBody>
      </p:sp>
      <p:sp>
        <p:nvSpPr>
          <p:cNvPr id="4" name="Text Placeholder 3"/>
          <p:cNvSpPr>
            <a:spLocks noGrp="1"/>
          </p:cNvSpPr>
          <p:nvPr>
            <p:ph type="body" sz="half" idx="2"/>
          </p:nvPr>
        </p:nvSpPr>
        <p:spPr>
          <a:xfrm>
            <a:off x="2389717" y="4869160"/>
            <a:ext cx="7315200" cy="648072"/>
          </a:xfrm>
        </p:spPr>
        <p:txBody>
          <a:bodyPr>
            <a:normAutofit/>
          </a:bodyPr>
          <a:lstStyle>
            <a:lvl1pPr marL="0" indent="0">
              <a:buNone/>
              <a:defRPr sz="2000">
                <a:solidFill>
                  <a:schemeClr val="accent3"/>
                </a:solidFill>
              </a:defRPr>
            </a:lvl1pPr>
            <a:lvl2pPr marL="192873" indent="0">
              <a:buNone/>
              <a:defRPr sz="507"/>
            </a:lvl2pPr>
            <a:lvl3pPr marL="385744" indent="0">
              <a:buNone/>
              <a:defRPr sz="421"/>
            </a:lvl3pPr>
            <a:lvl4pPr marL="578616" indent="0">
              <a:buNone/>
              <a:defRPr sz="380"/>
            </a:lvl4pPr>
            <a:lvl5pPr marL="771487" indent="0">
              <a:buNone/>
              <a:defRPr sz="380"/>
            </a:lvl5pPr>
            <a:lvl6pPr marL="964359" indent="0">
              <a:buNone/>
              <a:defRPr sz="380"/>
            </a:lvl6pPr>
            <a:lvl7pPr marL="1157230" indent="0">
              <a:buNone/>
              <a:defRPr sz="380"/>
            </a:lvl7pPr>
            <a:lvl8pPr marL="1350102" indent="0">
              <a:buNone/>
              <a:defRPr sz="380"/>
            </a:lvl8pPr>
            <a:lvl9pPr marL="1542973" indent="0">
              <a:buNone/>
              <a:defRPr sz="380"/>
            </a:lvl9pPr>
          </a:lstStyle>
          <a:p>
            <a:pPr lvl="0"/>
            <a:r>
              <a:rPr lang="en-US" smtClean="0"/>
              <a:t>Click to edit Master text styles</a:t>
            </a:r>
          </a:p>
        </p:txBody>
      </p:sp>
    </p:spTree>
    <p:extLst>
      <p:ext uri="{BB962C8B-B14F-4D97-AF65-F5344CB8AC3E}">
        <p14:creationId xmlns:p14="http://schemas.microsoft.com/office/powerpoint/2010/main" val="368207743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10363200" cy="908720"/>
          </a:xfrm>
        </p:spPr>
        <p:txBody>
          <a:bodyPr>
            <a:noAutofit/>
          </a:bodyPr>
          <a:lstStyle>
            <a:lvl1pPr>
              <a:defRPr sz="5400"/>
            </a:lvl1pPr>
          </a:lstStyle>
          <a:p>
            <a:r>
              <a:rPr lang="en-US" smtClean="0"/>
              <a:t>Click to edit Master title style</a:t>
            </a:r>
            <a:endParaRPr lang="en-GB" dirty="0"/>
          </a:p>
        </p:txBody>
      </p:sp>
      <p:sp>
        <p:nvSpPr>
          <p:cNvPr id="3" name="Vertical Text Placeholder 2"/>
          <p:cNvSpPr>
            <a:spLocks noGrp="1"/>
          </p:cNvSpPr>
          <p:nvPr>
            <p:ph type="body" orient="vert" idx="1"/>
          </p:nvPr>
        </p:nvSpPr>
        <p:spPr>
          <a:xfrm>
            <a:off x="914400" y="980728"/>
            <a:ext cx="10363200" cy="4402832"/>
          </a:xfrm>
        </p:spPr>
        <p:txBody>
          <a:bodyPr vert="eaVert">
            <a:normAutofit/>
          </a:bodyPr>
          <a:lstStyle>
            <a:lvl1pPr>
              <a:defRPr sz="24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cxnSp>
        <p:nvCxnSpPr>
          <p:cNvPr id="7" name="Straight Connector 6"/>
          <p:cNvCxnSpPr/>
          <p:nvPr/>
        </p:nvCxnSpPr>
        <p:spPr bwMode="auto">
          <a:xfrm>
            <a:off x="914400" y="908720"/>
            <a:ext cx="10363200" cy="0"/>
          </a:xfrm>
          <a:prstGeom prst="line">
            <a:avLst/>
          </a:prstGeom>
          <a:solidFill>
            <a:schemeClr val="accent1"/>
          </a:solidFill>
          <a:ln w="44450" cap="flat" cmpd="sng" algn="ctr">
            <a:solidFill>
              <a:schemeClr val="accent5"/>
            </a:solidFill>
            <a:prstDash val="solid"/>
            <a:round/>
            <a:headEnd type="none" w="med" len="med"/>
            <a:tailEnd type="none" w="med" len="med"/>
          </a:ln>
          <a:effectLst/>
        </p:spPr>
      </p:cxnSp>
      <p:sp>
        <p:nvSpPr>
          <p:cNvPr id="12" name="Rectangle 5"/>
          <p:cNvSpPr>
            <a:spLocks noGrp="1" noChangeArrowheads="1"/>
          </p:cNvSpPr>
          <p:nvPr>
            <p:ph type="ftr" sz="quarter" idx="11"/>
          </p:nvPr>
        </p:nvSpPr>
        <p:spPr>
          <a:xfrm>
            <a:off x="3431704" y="6155610"/>
            <a:ext cx="3860800" cy="457200"/>
          </a:xfrm>
          <a:prstGeom prst="rect">
            <a:avLst/>
          </a:prstGeom>
          <a:ln/>
        </p:spPr>
        <p:txBody>
          <a:bodyPr/>
          <a:lstStyle>
            <a:lvl1pPr>
              <a:defRPr sz="1200">
                <a:solidFill>
                  <a:schemeClr val="bg1"/>
                </a:solidFill>
              </a:defRPr>
            </a:lvl1pPr>
          </a:lstStyle>
          <a:p>
            <a:endParaRPr lang="en-GB"/>
          </a:p>
        </p:txBody>
      </p:sp>
      <p:sp>
        <p:nvSpPr>
          <p:cNvPr id="13" name="Rectangle 6"/>
          <p:cNvSpPr>
            <a:spLocks noGrp="1" noChangeArrowheads="1"/>
          </p:cNvSpPr>
          <p:nvPr>
            <p:ph type="sldNum" sz="quarter" idx="12"/>
          </p:nvPr>
        </p:nvSpPr>
        <p:spPr>
          <a:xfrm>
            <a:off x="8166939" y="6150505"/>
            <a:ext cx="654844" cy="457200"/>
          </a:xfrm>
          <a:prstGeom prst="rect">
            <a:avLst/>
          </a:prstGeom>
          <a:ln/>
        </p:spPr>
        <p:txBody>
          <a:bodyPr/>
          <a:lstStyle>
            <a:lvl1pPr>
              <a:defRPr sz="1200">
                <a:solidFill>
                  <a:schemeClr val="bg1"/>
                </a:solidFill>
              </a:defRPr>
            </a:lvl1pPr>
          </a:lstStyle>
          <a:p>
            <a:fld id="{A81958FC-7209-4433-9BFB-9802B030B7C5}" type="slidenum">
              <a:rPr lang="en-GB" smtClean="0"/>
              <a:t>‹#›</a:t>
            </a:fld>
            <a:endParaRPr lang="en-GB"/>
          </a:p>
        </p:txBody>
      </p:sp>
    </p:spTree>
    <p:extLst>
      <p:ext uri="{BB962C8B-B14F-4D97-AF65-F5344CB8AC3E}">
        <p14:creationId xmlns:p14="http://schemas.microsoft.com/office/powerpoint/2010/main" val="296437881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496267" y="195605"/>
            <a:ext cx="2590800" cy="5486400"/>
          </a:xfrm>
        </p:spPr>
        <p:txBody>
          <a:bodyPr vert="eaVert">
            <a:normAutofit/>
          </a:bodyPr>
          <a:lstStyle>
            <a:lvl1pPr>
              <a:defRPr sz="4800"/>
            </a:lvl1pPr>
          </a:lstStyle>
          <a:p>
            <a:r>
              <a:rPr lang="en-US" smtClean="0"/>
              <a:t>Click to edit Master title style</a:t>
            </a:r>
            <a:endParaRPr lang="en-GB" dirty="0"/>
          </a:p>
        </p:txBody>
      </p:sp>
      <p:sp>
        <p:nvSpPr>
          <p:cNvPr id="3" name="Vertical Text Placeholder 2"/>
          <p:cNvSpPr>
            <a:spLocks noGrp="1"/>
          </p:cNvSpPr>
          <p:nvPr>
            <p:ph type="body" orient="vert" idx="1"/>
          </p:nvPr>
        </p:nvSpPr>
        <p:spPr>
          <a:xfrm>
            <a:off x="927067" y="195605"/>
            <a:ext cx="7569200" cy="5486400"/>
          </a:xfrm>
        </p:spPr>
        <p:txBody>
          <a:bodyPr vert="eaVert">
            <a:normAutofit/>
          </a:bodyPr>
          <a:lstStyle>
            <a:lvl1pPr>
              <a:defRPr sz="2000">
                <a:solidFill>
                  <a:schemeClr val="accent1"/>
                </a:solidFill>
              </a:defRPr>
            </a:lvl1pPr>
            <a:lvl2pPr>
              <a:defRPr sz="1800">
                <a:solidFill>
                  <a:schemeClr val="accent1"/>
                </a:solidFill>
              </a:defRPr>
            </a:lvl2pPr>
            <a:lvl3pPr>
              <a:defRPr sz="1600">
                <a:solidFill>
                  <a:schemeClr val="accent1"/>
                </a:solidFill>
              </a:defRPr>
            </a:lvl3pPr>
            <a:lvl4pPr>
              <a:defRPr sz="1400">
                <a:solidFill>
                  <a:schemeClr val="accent1"/>
                </a:solidFill>
              </a:defRPr>
            </a:lvl4pPr>
            <a:lvl5pPr>
              <a:defRPr sz="1200">
                <a:solidFill>
                  <a:schemeClr val="accent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Rectangle 5"/>
          <p:cNvSpPr>
            <a:spLocks noGrp="1" noChangeArrowheads="1"/>
          </p:cNvSpPr>
          <p:nvPr>
            <p:ph type="ftr" sz="quarter" idx="11"/>
          </p:nvPr>
        </p:nvSpPr>
        <p:spPr>
          <a:xfrm>
            <a:off x="3431704" y="6155610"/>
            <a:ext cx="3860800" cy="457200"/>
          </a:xfrm>
          <a:prstGeom prst="rect">
            <a:avLst/>
          </a:prstGeom>
          <a:ln/>
        </p:spPr>
        <p:txBody>
          <a:bodyPr/>
          <a:lstStyle>
            <a:lvl1pPr>
              <a:defRPr sz="1200">
                <a:solidFill>
                  <a:schemeClr val="bg1"/>
                </a:solidFill>
              </a:defRPr>
            </a:lvl1pPr>
          </a:lstStyle>
          <a:p>
            <a:endParaRPr lang="en-GB"/>
          </a:p>
        </p:txBody>
      </p:sp>
      <p:sp>
        <p:nvSpPr>
          <p:cNvPr id="6" name="Rectangle 6"/>
          <p:cNvSpPr>
            <a:spLocks noGrp="1" noChangeArrowheads="1"/>
          </p:cNvSpPr>
          <p:nvPr>
            <p:ph type="sldNum" sz="quarter" idx="12"/>
          </p:nvPr>
        </p:nvSpPr>
        <p:spPr>
          <a:xfrm>
            <a:off x="8166939" y="6150505"/>
            <a:ext cx="2540000" cy="457200"/>
          </a:xfrm>
          <a:prstGeom prst="rect">
            <a:avLst/>
          </a:prstGeom>
          <a:ln/>
        </p:spPr>
        <p:txBody>
          <a:bodyPr/>
          <a:lstStyle>
            <a:lvl1pPr>
              <a:defRPr sz="1200">
                <a:solidFill>
                  <a:schemeClr val="bg1"/>
                </a:solidFill>
              </a:defRPr>
            </a:lvl1pPr>
          </a:lstStyle>
          <a:p>
            <a:fld id="{A81958FC-7209-4433-9BFB-9802B030B7C5}" type="slidenum">
              <a:rPr lang="en-GB" smtClean="0"/>
              <a:t>‹#›</a:t>
            </a:fld>
            <a:endParaRPr lang="en-GB"/>
          </a:p>
        </p:txBody>
      </p:sp>
    </p:spTree>
    <p:extLst>
      <p:ext uri="{BB962C8B-B14F-4D97-AF65-F5344CB8AC3E}">
        <p14:creationId xmlns:p14="http://schemas.microsoft.com/office/powerpoint/2010/main" val="305544255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End Slide">
    <p:spTree>
      <p:nvGrpSpPr>
        <p:cNvPr id="1" name=""/>
        <p:cNvGrpSpPr/>
        <p:nvPr/>
      </p:nvGrpSpPr>
      <p:grpSpPr>
        <a:xfrm>
          <a:off x="0" y="0"/>
          <a:ext cx="0" cy="0"/>
          <a:chOff x="0" y="0"/>
          <a:chExt cx="0" cy="0"/>
        </a:xfrm>
      </p:grpSpPr>
      <p:sp>
        <p:nvSpPr>
          <p:cNvPr id="2" name="Rectangle 1"/>
          <p:cNvSpPr/>
          <p:nvPr/>
        </p:nvSpPr>
        <p:spPr bwMode="auto">
          <a:xfrm>
            <a:off x="0" y="5995476"/>
            <a:ext cx="12192000" cy="86252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ea typeface="ＭＳ Ｐゴシック" pitchFamily="1" charset="-128"/>
            </a:endParaRPr>
          </a:p>
        </p:txBody>
      </p:sp>
      <p:sp>
        <p:nvSpPr>
          <p:cNvPr id="7" name="TextBox 6"/>
          <p:cNvSpPr txBox="1"/>
          <p:nvPr/>
        </p:nvSpPr>
        <p:spPr>
          <a:xfrm>
            <a:off x="2147630" y="6294862"/>
            <a:ext cx="9516140" cy="307777"/>
          </a:xfrm>
          <a:prstGeom prst="rect">
            <a:avLst/>
          </a:prstGeom>
          <a:noFill/>
        </p:spPr>
        <p:txBody>
          <a:bodyPr wrap="square" rtlCol="0">
            <a:spAutoFit/>
          </a:bodyPr>
          <a:lstStyle/>
          <a:p>
            <a:r>
              <a:rPr lang="en-GB" sz="1400" b="0" dirty="0" smtClean="0">
                <a:solidFill>
                  <a:schemeClr val="accent3"/>
                </a:solidFill>
                <a:latin typeface="Proxima Nova Alt Cn Rg" panose="02000506030000020004" pitchFamily="50" charset="0"/>
                <a:hlinkClick r:id="rId2"/>
              </a:rPr>
              <a:t>www.housebuildingcareers.org.uk</a:t>
            </a:r>
            <a:r>
              <a:rPr lang="en-GB" sz="1400" b="0" dirty="0" smtClean="0">
                <a:solidFill>
                  <a:schemeClr val="accent3"/>
                </a:solidFill>
                <a:latin typeface="Proxima Nova Alt Cn Rg" panose="02000506030000020004" pitchFamily="50" charset="0"/>
              </a:rPr>
              <a:t> |</a:t>
            </a:r>
            <a:r>
              <a:rPr lang="en-GB" sz="1400" b="0" baseline="0" dirty="0" smtClean="0">
                <a:solidFill>
                  <a:schemeClr val="accent3"/>
                </a:solidFill>
                <a:latin typeface="Proxima Nova Alt Cn Rg" panose="02000506030000020004" pitchFamily="50" charset="0"/>
              </a:rPr>
              <a:t> twitter: @</a:t>
            </a:r>
            <a:r>
              <a:rPr lang="en-GB" sz="1400" b="0" baseline="0" dirty="0" err="1" smtClean="0">
                <a:solidFill>
                  <a:schemeClr val="accent3"/>
                </a:solidFill>
                <a:latin typeface="Proxima Nova Alt Cn Rg" panose="02000506030000020004" pitchFamily="50" charset="0"/>
              </a:rPr>
              <a:t>homebuildcareer</a:t>
            </a:r>
            <a:r>
              <a:rPr lang="en-GB" sz="1400" b="0" baseline="0" dirty="0" smtClean="0">
                <a:solidFill>
                  <a:schemeClr val="accent3"/>
                </a:solidFill>
                <a:latin typeface="Proxima Nova Alt Cn Rg" panose="02000506030000020004" pitchFamily="50" charset="0"/>
              </a:rPr>
              <a:t> </a:t>
            </a:r>
            <a:r>
              <a:rPr lang="en-GB" sz="1400" b="0" dirty="0" smtClean="0">
                <a:solidFill>
                  <a:schemeClr val="accent3"/>
                </a:solidFill>
                <a:latin typeface="Proxima Nova Alt Cn Rg" panose="02000506030000020004" pitchFamily="50" charset="0"/>
              </a:rPr>
              <a:t>|</a:t>
            </a:r>
            <a:r>
              <a:rPr lang="en-GB" sz="1400" b="0" baseline="0" dirty="0" smtClean="0">
                <a:solidFill>
                  <a:schemeClr val="accent3"/>
                </a:solidFill>
                <a:latin typeface="Proxima Nova Alt Cn Rg" panose="02000506030000020004" pitchFamily="50" charset="0"/>
              </a:rPr>
              <a:t> </a:t>
            </a:r>
            <a:r>
              <a:rPr lang="en-GB" sz="1400" b="0" baseline="0" dirty="0" err="1" smtClean="0">
                <a:solidFill>
                  <a:schemeClr val="accent3"/>
                </a:solidFill>
                <a:latin typeface="Proxima Nova Alt Cn Rg" panose="02000506030000020004" pitchFamily="50" charset="0"/>
              </a:rPr>
              <a:t>facebook</a:t>
            </a:r>
            <a:r>
              <a:rPr lang="en-GB" sz="1400" b="0" baseline="0" dirty="0" smtClean="0">
                <a:solidFill>
                  <a:schemeClr val="accent3"/>
                </a:solidFill>
                <a:latin typeface="Proxima Nova Alt Cn Rg" panose="02000506030000020004" pitchFamily="50" charset="0"/>
              </a:rPr>
              <a:t>: @</a:t>
            </a:r>
            <a:r>
              <a:rPr lang="en-GB" sz="1400" b="0" baseline="0" dirty="0" err="1" smtClean="0">
                <a:solidFill>
                  <a:schemeClr val="accent3"/>
                </a:solidFill>
                <a:latin typeface="Proxima Nova Alt Cn Rg" panose="02000506030000020004" pitchFamily="50" charset="0"/>
              </a:rPr>
              <a:t>housebuildingcareers</a:t>
            </a:r>
            <a:endParaRPr lang="en-GB" sz="1400" b="0" dirty="0">
              <a:solidFill>
                <a:schemeClr val="accent3"/>
              </a:solidFill>
              <a:latin typeface="Proxima Nova Alt Cn Rg" panose="02000506030000020004" pitchFamily="50" charset="0"/>
            </a:endParaRPr>
          </a:p>
        </p:txBody>
      </p:sp>
      <p:grpSp>
        <p:nvGrpSpPr>
          <p:cNvPr id="16" name="Group 15"/>
          <p:cNvGrpSpPr/>
          <p:nvPr/>
        </p:nvGrpSpPr>
        <p:grpSpPr>
          <a:xfrm>
            <a:off x="2474606" y="1405727"/>
            <a:ext cx="4564267" cy="3271505"/>
            <a:chOff x="2042668" y="1669483"/>
            <a:chExt cx="4564267" cy="3271505"/>
          </a:xfrm>
        </p:grpSpPr>
        <p:sp>
          <p:nvSpPr>
            <p:cNvPr id="5" name="TextBox 4"/>
            <p:cNvSpPr txBox="1"/>
            <p:nvPr/>
          </p:nvSpPr>
          <p:spPr>
            <a:xfrm>
              <a:off x="4497483" y="4030403"/>
              <a:ext cx="1992957" cy="523220"/>
            </a:xfrm>
            <a:prstGeom prst="rect">
              <a:avLst/>
            </a:prstGeom>
            <a:noFill/>
          </p:spPr>
          <p:txBody>
            <a:bodyPr wrap="square" rtlCol="0">
              <a:spAutoFit/>
            </a:bodyPr>
            <a:lstStyle/>
            <a:p>
              <a:r>
                <a:rPr lang="en-GB" sz="2800" b="1" i="1" dirty="0" smtClean="0">
                  <a:solidFill>
                    <a:schemeClr val="accent4"/>
                  </a:solidFill>
                  <a:latin typeface="Proxima Nova Alt Cn Rg" panose="02000506030000020004" pitchFamily="50" charset="0"/>
                </a:rPr>
                <a:t>#Skill</a:t>
              </a:r>
              <a:r>
                <a:rPr lang="en-GB" sz="2800" b="1" i="1" baseline="0" dirty="0" smtClean="0">
                  <a:solidFill>
                    <a:schemeClr val="accent4"/>
                  </a:solidFill>
                  <a:latin typeface="Proxima Nova Alt Cn Rg" panose="02000506030000020004" pitchFamily="50" charset="0"/>
                </a:rPr>
                <a:t> for life</a:t>
              </a:r>
              <a:endParaRPr lang="en-GB" sz="2800" b="1" i="1" dirty="0">
                <a:solidFill>
                  <a:schemeClr val="accent4"/>
                </a:solidFill>
                <a:latin typeface="Proxima Nova Alt Cn Rg" panose="02000506030000020004" pitchFamily="50"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7630" y="1669483"/>
              <a:ext cx="4459305" cy="2261039"/>
            </a:xfrm>
            <a:prstGeom prst="rect">
              <a:avLst/>
            </a:prstGeom>
          </p:spPr>
        </p:pic>
        <p:sp>
          <p:nvSpPr>
            <p:cNvPr id="8" name="TextBox 7"/>
            <p:cNvSpPr txBox="1"/>
            <p:nvPr/>
          </p:nvSpPr>
          <p:spPr>
            <a:xfrm>
              <a:off x="2042668" y="4061180"/>
              <a:ext cx="3200065" cy="461665"/>
            </a:xfrm>
            <a:prstGeom prst="rect">
              <a:avLst/>
            </a:prstGeom>
            <a:noFill/>
          </p:spPr>
          <p:txBody>
            <a:bodyPr wrap="square" rtlCol="0">
              <a:spAutoFit/>
            </a:bodyPr>
            <a:lstStyle/>
            <a:p>
              <a:r>
                <a:rPr lang="en-GB" sz="2400" u="sng" dirty="0" smtClean="0">
                  <a:solidFill>
                    <a:schemeClr val="accent2"/>
                  </a:solidFill>
                  <a:latin typeface="Populaire" panose="02000603000000000000" pitchFamily="50" charset="0"/>
                  <a:hlinkClick r:id="rId4"/>
                </a:rPr>
                <a:t>housebuildingcareers.org.uk</a:t>
              </a:r>
              <a:endParaRPr lang="en-GB" sz="2400" u="sng" dirty="0">
                <a:solidFill>
                  <a:schemeClr val="accent2"/>
                </a:solidFill>
                <a:latin typeface="Populaire" panose="02000603000000000000" pitchFamily="50" charset="0"/>
              </a:endParaRPr>
            </a:p>
          </p:txBody>
        </p:sp>
        <p:grpSp>
          <p:nvGrpSpPr>
            <p:cNvPr id="15" name="Group 14"/>
            <p:cNvGrpSpPr/>
            <p:nvPr/>
          </p:nvGrpSpPr>
          <p:grpSpPr>
            <a:xfrm>
              <a:off x="2147630" y="4605840"/>
              <a:ext cx="4129227" cy="335148"/>
              <a:chOff x="2147630" y="4605840"/>
              <a:chExt cx="4129227" cy="335148"/>
            </a:xfrm>
          </p:grpSpPr>
          <p:pic>
            <p:nvPicPr>
              <p:cNvPr id="9" name="Picture 8">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47630" y="4605840"/>
                <a:ext cx="282316" cy="276888"/>
              </a:xfrm>
              <a:prstGeom prst="rect">
                <a:avLst/>
              </a:prstGeom>
            </p:spPr>
          </p:pic>
          <p:pic>
            <p:nvPicPr>
              <p:cNvPr id="10" name="Picture 9">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09701" y="4605840"/>
                <a:ext cx="282316" cy="276888"/>
              </a:xfrm>
              <a:prstGeom prst="rect">
                <a:avLst/>
              </a:prstGeom>
            </p:spPr>
          </p:pic>
          <p:sp>
            <p:nvSpPr>
              <p:cNvPr id="11" name="TextBox 10"/>
              <p:cNvSpPr txBox="1"/>
              <p:nvPr/>
            </p:nvSpPr>
            <p:spPr>
              <a:xfrm>
                <a:off x="2361102" y="4633211"/>
                <a:ext cx="2089757" cy="307777"/>
              </a:xfrm>
              <a:prstGeom prst="rect">
                <a:avLst/>
              </a:prstGeom>
              <a:noFill/>
            </p:spPr>
            <p:txBody>
              <a:bodyPr wrap="square" rtlCol="0">
                <a:spAutoFit/>
              </a:bodyPr>
              <a:lstStyle/>
              <a:p>
                <a:r>
                  <a:rPr lang="en-GB" sz="1400" dirty="0" smtClean="0">
                    <a:latin typeface="Proxima Nova Th" panose="02000506030000020004" pitchFamily="50" charset="0"/>
                    <a:hlinkClick r:id="rId5"/>
                  </a:rPr>
                  <a:t>@</a:t>
                </a:r>
                <a:r>
                  <a:rPr lang="en-GB" sz="1400" dirty="0" err="1" smtClean="0">
                    <a:latin typeface="Proxima Nova Th" panose="02000506030000020004" pitchFamily="50" charset="0"/>
                    <a:hlinkClick r:id="rId5"/>
                  </a:rPr>
                  <a:t>housebuildingcareers</a:t>
                </a:r>
                <a:endParaRPr lang="en-GB" sz="1400" dirty="0">
                  <a:latin typeface="Proxima Nova Th" panose="02000506030000020004" pitchFamily="50" charset="0"/>
                </a:endParaRPr>
              </a:p>
            </p:txBody>
          </p:sp>
          <p:sp>
            <p:nvSpPr>
              <p:cNvPr id="12" name="TextBox 11"/>
              <p:cNvSpPr txBox="1"/>
              <p:nvPr/>
            </p:nvSpPr>
            <p:spPr>
              <a:xfrm>
                <a:off x="4497482" y="4633211"/>
                <a:ext cx="1779375" cy="307777"/>
              </a:xfrm>
              <a:prstGeom prst="rect">
                <a:avLst/>
              </a:prstGeom>
              <a:noFill/>
            </p:spPr>
            <p:txBody>
              <a:bodyPr wrap="square" rtlCol="0">
                <a:spAutoFit/>
              </a:bodyPr>
              <a:lstStyle/>
              <a:p>
                <a:r>
                  <a:rPr lang="en-GB" sz="1400" b="0" dirty="0" smtClean="0">
                    <a:latin typeface="Proxima Nova Th" panose="02000506030000020004" pitchFamily="50" charset="0"/>
                    <a:hlinkClick r:id="rId7"/>
                  </a:rPr>
                  <a:t>@</a:t>
                </a:r>
                <a:r>
                  <a:rPr lang="en-GB" sz="1400" b="0" dirty="0" err="1" smtClean="0">
                    <a:latin typeface="Proxima Nova Th" panose="02000506030000020004" pitchFamily="50" charset="0"/>
                    <a:hlinkClick r:id="rId7"/>
                  </a:rPr>
                  <a:t>homebuildcareer</a:t>
                </a:r>
                <a:r>
                  <a:rPr lang="en-GB" sz="1400" b="0" dirty="0" smtClean="0">
                    <a:latin typeface="Proxima Nova Th" panose="02000506030000020004" pitchFamily="50" charset="0"/>
                    <a:hlinkClick r:id="rId7"/>
                  </a:rPr>
                  <a:t> </a:t>
                </a:r>
                <a:endParaRPr lang="en-GB" sz="1400" b="0" dirty="0">
                  <a:latin typeface="Proxima Nova Th" panose="02000506030000020004" pitchFamily="50" charset="0"/>
                </a:endParaRPr>
              </a:p>
            </p:txBody>
          </p:sp>
        </p:grpSp>
      </p:grpSp>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27582" y="1814182"/>
            <a:ext cx="2334590" cy="1789853"/>
          </a:xfrm>
          <a:prstGeom prst="rect">
            <a:avLst/>
          </a:prstGeom>
        </p:spPr>
      </p:pic>
      <p:sp>
        <p:nvSpPr>
          <p:cNvPr id="17" name="Rectangle 16"/>
          <p:cNvSpPr/>
          <p:nvPr/>
        </p:nvSpPr>
        <p:spPr bwMode="auto">
          <a:xfrm>
            <a:off x="0" y="5995476"/>
            <a:ext cx="12192000" cy="86252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ea typeface="ＭＳ Ｐゴシック" pitchFamily="1" charset="-128"/>
            </a:endParaRPr>
          </a:p>
        </p:txBody>
      </p:sp>
      <p:sp>
        <p:nvSpPr>
          <p:cNvPr id="13" name="TextBox 12"/>
          <p:cNvSpPr txBox="1"/>
          <p:nvPr/>
        </p:nvSpPr>
        <p:spPr bwMode="auto">
          <a:xfrm>
            <a:off x="7417470" y="3877782"/>
            <a:ext cx="3684555" cy="544333"/>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algn="l"/>
            <a:r>
              <a:rPr lang="en-GB" sz="1400" b="1" kern="0" dirty="0" smtClean="0">
                <a:latin typeface="Proxima Nova Th" panose="02000506030000020004" pitchFamily="50" charset="0"/>
              </a:rPr>
              <a:t>Produced in collaboration with the GA</a:t>
            </a:r>
          </a:p>
        </p:txBody>
      </p:sp>
      <p:sp>
        <p:nvSpPr>
          <p:cNvPr id="25" name="TextBox 24"/>
          <p:cNvSpPr txBox="1"/>
          <p:nvPr/>
        </p:nvSpPr>
        <p:spPr bwMode="auto">
          <a:xfrm>
            <a:off x="7417469" y="4216000"/>
            <a:ext cx="3684555" cy="544333"/>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algn="l"/>
            <a:r>
              <a:rPr lang="en-GB" sz="2000" b="0" u="none" kern="1200" dirty="0" smtClean="0">
                <a:solidFill>
                  <a:schemeClr val="tx1"/>
                </a:solidFill>
                <a:effectLst/>
                <a:latin typeface="Proxima Nova Rg" panose="02000506030000020004" pitchFamily="50" charset="0"/>
                <a:ea typeface="+mn-ea"/>
                <a:cs typeface="+mn-cs"/>
                <a:hlinkClick r:id="rId10"/>
              </a:rPr>
              <a:t>www.geography.org.uk</a:t>
            </a:r>
            <a:r>
              <a:rPr lang="en-GB" sz="1800" b="0" u="none" kern="1200" dirty="0" smtClean="0">
                <a:solidFill>
                  <a:schemeClr val="tx1"/>
                </a:solidFill>
                <a:effectLst/>
                <a:latin typeface="+mn-lt"/>
                <a:ea typeface="+mn-ea"/>
                <a:cs typeface="+mn-cs"/>
              </a:rPr>
              <a:t> </a:t>
            </a:r>
            <a:endParaRPr lang="en-GB" sz="1200" b="0" u="none" kern="0" dirty="0" smtClean="0">
              <a:latin typeface="Proxima Nova Th" panose="02000506030000020004" pitchFamily="50" charset="0"/>
            </a:endParaRPr>
          </a:p>
        </p:txBody>
      </p:sp>
    </p:spTree>
    <p:extLst>
      <p:ext uri="{BB962C8B-B14F-4D97-AF65-F5344CB8AC3E}">
        <p14:creationId xmlns:p14="http://schemas.microsoft.com/office/powerpoint/2010/main" val="78110437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07435" y="61129"/>
            <a:ext cx="10363200" cy="897354"/>
          </a:xfrm>
        </p:spPr>
        <p:txBody>
          <a:bodyPr anchor="b">
            <a:noAutofit/>
          </a:bodyPr>
          <a:lstStyle>
            <a:lvl1pPr>
              <a:defRPr sz="5400">
                <a:solidFill>
                  <a:schemeClr val="accent2"/>
                </a:solidFill>
              </a:defRPr>
            </a:lvl1pPr>
          </a:lstStyle>
          <a:p>
            <a:r>
              <a:rPr lang="en-US" smtClean="0"/>
              <a:t>Click to edit Master title style</a:t>
            </a:r>
            <a:endParaRPr lang="en-GB" dirty="0"/>
          </a:p>
        </p:txBody>
      </p:sp>
      <p:sp>
        <p:nvSpPr>
          <p:cNvPr id="3" name="Content Placeholder 2"/>
          <p:cNvSpPr>
            <a:spLocks noGrp="1"/>
          </p:cNvSpPr>
          <p:nvPr>
            <p:ph idx="1"/>
          </p:nvPr>
        </p:nvSpPr>
        <p:spPr>
          <a:xfrm>
            <a:off x="1007435" y="1052746"/>
            <a:ext cx="10363200" cy="4558749"/>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cxnSp>
        <p:nvCxnSpPr>
          <p:cNvPr id="5" name="Straight Connector 4"/>
          <p:cNvCxnSpPr/>
          <p:nvPr/>
        </p:nvCxnSpPr>
        <p:spPr bwMode="auto">
          <a:xfrm>
            <a:off x="1007435" y="958483"/>
            <a:ext cx="10363200" cy="0"/>
          </a:xfrm>
          <a:prstGeom prst="line">
            <a:avLst/>
          </a:prstGeom>
          <a:solidFill>
            <a:schemeClr val="accent1"/>
          </a:solidFill>
          <a:ln w="44450" cap="flat" cmpd="sng" algn="ctr">
            <a:solidFill>
              <a:schemeClr val="accent5"/>
            </a:solidFill>
            <a:prstDash val="solid"/>
            <a:round/>
            <a:headEnd type="none" w="med" len="med"/>
            <a:tailEnd type="none" w="med" len="med"/>
          </a:ln>
          <a:effectLst/>
        </p:spPr>
      </p:cxnSp>
      <p:cxnSp>
        <p:nvCxnSpPr>
          <p:cNvPr id="6" name="Straight Connector 5"/>
          <p:cNvCxnSpPr/>
          <p:nvPr/>
        </p:nvCxnSpPr>
        <p:spPr bwMode="auto">
          <a:xfrm>
            <a:off x="1007435" y="958483"/>
            <a:ext cx="10363200" cy="0"/>
          </a:xfrm>
          <a:prstGeom prst="line">
            <a:avLst/>
          </a:prstGeom>
          <a:solidFill>
            <a:schemeClr val="accent1"/>
          </a:solidFill>
          <a:ln w="44450" cap="flat" cmpd="sng" algn="ctr">
            <a:solidFill>
              <a:schemeClr val="accent5"/>
            </a:solidFill>
            <a:prstDash val="solid"/>
            <a:round/>
            <a:headEnd type="none" w="med" len="med"/>
            <a:tailEnd type="none" w="med" len="med"/>
          </a:ln>
          <a:effectLst/>
        </p:spPr>
      </p:cxnSp>
    </p:spTree>
    <p:extLst>
      <p:ext uri="{BB962C8B-B14F-4D97-AF65-F5344CB8AC3E}">
        <p14:creationId xmlns:p14="http://schemas.microsoft.com/office/powerpoint/2010/main" val="395888300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0833" y="2205500"/>
            <a:ext cx="10363200" cy="1362075"/>
          </a:xfrm>
        </p:spPr>
        <p:txBody>
          <a:bodyPr anchor="t">
            <a:normAutofit/>
          </a:bodyPr>
          <a:lstStyle>
            <a:lvl1pPr algn="ctr">
              <a:defRPr sz="6000" b="1" cap="all">
                <a:solidFill>
                  <a:schemeClr val="accent2"/>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241982949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9849"/>
            <a:ext cx="10363200" cy="906555"/>
          </a:xfrm>
        </p:spPr>
        <p:txBody>
          <a:bodyPr anchor="b">
            <a:noAutofit/>
          </a:bodyPr>
          <a:lstStyle>
            <a:lvl1pPr>
              <a:defRPr sz="5400">
                <a:solidFill>
                  <a:schemeClr val="accent2"/>
                </a:solidFill>
              </a:defRPr>
            </a:lvl1pPr>
          </a:lstStyle>
          <a:p>
            <a:r>
              <a:rPr lang="en-US" smtClean="0"/>
              <a:t>Click to edit Master title style</a:t>
            </a:r>
            <a:endParaRPr lang="en-GB" dirty="0"/>
          </a:p>
        </p:txBody>
      </p:sp>
      <p:sp>
        <p:nvSpPr>
          <p:cNvPr id="3" name="Content Placeholder 2"/>
          <p:cNvSpPr>
            <a:spLocks noGrp="1"/>
          </p:cNvSpPr>
          <p:nvPr>
            <p:ph sz="half" idx="1"/>
          </p:nvPr>
        </p:nvSpPr>
        <p:spPr>
          <a:xfrm>
            <a:off x="914400" y="1182082"/>
            <a:ext cx="5080000" cy="4407158"/>
          </a:xfrm>
        </p:spPr>
        <p:txBody>
          <a:bodyPr>
            <a:normAutofit/>
          </a:bodyPr>
          <a:lstStyle>
            <a:lvl1pPr>
              <a:defRPr sz="2000">
                <a:solidFill>
                  <a:schemeClr val="accent1"/>
                </a:solidFill>
              </a:defRPr>
            </a:lvl1pPr>
            <a:lvl2pPr>
              <a:defRPr sz="1800">
                <a:solidFill>
                  <a:schemeClr val="accent1"/>
                </a:solidFill>
              </a:defRPr>
            </a:lvl2pPr>
            <a:lvl3pPr>
              <a:defRPr sz="1600">
                <a:solidFill>
                  <a:schemeClr val="accent1"/>
                </a:solidFill>
              </a:defRPr>
            </a:lvl3pPr>
            <a:lvl4pPr>
              <a:defRPr sz="1200">
                <a:solidFill>
                  <a:schemeClr val="accent1"/>
                </a:solidFill>
              </a:defRPr>
            </a:lvl4pPr>
            <a:lvl5pPr>
              <a:defRPr sz="1200">
                <a:solidFill>
                  <a:schemeClr val="accent1"/>
                </a:solidFill>
              </a:defRPr>
            </a:lvl5pPr>
            <a:lvl6pPr>
              <a:defRPr sz="760"/>
            </a:lvl6pPr>
            <a:lvl7pPr>
              <a:defRPr sz="760"/>
            </a:lvl7pPr>
            <a:lvl8pPr>
              <a:defRPr sz="760"/>
            </a:lvl8pPr>
            <a:lvl9pPr>
              <a:defRPr sz="76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6240016" y="1196752"/>
            <a:ext cx="5037584" cy="4407158"/>
          </a:xfrm>
        </p:spPr>
        <p:txBody>
          <a:bodyPr>
            <a:normAutofit/>
          </a:bodyPr>
          <a:lstStyle>
            <a:lvl1pPr>
              <a:defRPr sz="2000">
                <a:solidFill>
                  <a:schemeClr val="accent1"/>
                </a:solidFill>
              </a:defRPr>
            </a:lvl1pPr>
            <a:lvl2pPr>
              <a:defRPr sz="1800">
                <a:solidFill>
                  <a:schemeClr val="accent1"/>
                </a:solidFill>
              </a:defRPr>
            </a:lvl2pPr>
            <a:lvl3pPr>
              <a:defRPr sz="1600">
                <a:solidFill>
                  <a:schemeClr val="accent1"/>
                </a:solidFill>
              </a:defRPr>
            </a:lvl3pPr>
            <a:lvl4pPr>
              <a:defRPr sz="1200">
                <a:solidFill>
                  <a:schemeClr val="accent1"/>
                </a:solidFill>
              </a:defRPr>
            </a:lvl4pPr>
            <a:lvl5pPr>
              <a:defRPr sz="1200">
                <a:solidFill>
                  <a:schemeClr val="accent1"/>
                </a:solidFill>
              </a:defRPr>
            </a:lvl5pPr>
            <a:lvl6pPr>
              <a:defRPr sz="760"/>
            </a:lvl6pPr>
            <a:lvl7pPr>
              <a:defRPr sz="760"/>
            </a:lvl7pPr>
            <a:lvl8pPr>
              <a:defRPr sz="760"/>
            </a:lvl8pPr>
            <a:lvl9pPr>
              <a:defRPr sz="76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cxnSp>
        <p:nvCxnSpPr>
          <p:cNvPr id="8" name="Straight Connector 7"/>
          <p:cNvCxnSpPr/>
          <p:nvPr/>
        </p:nvCxnSpPr>
        <p:spPr bwMode="auto">
          <a:xfrm>
            <a:off x="914400" y="980728"/>
            <a:ext cx="10363200" cy="0"/>
          </a:xfrm>
          <a:prstGeom prst="line">
            <a:avLst/>
          </a:prstGeom>
          <a:solidFill>
            <a:schemeClr val="accent1"/>
          </a:solidFill>
          <a:ln w="44450" cap="flat" cmpd="sng" algn="ctr">
            <a:solidFill>
              <a:schemeClr val="accent5"/>
            </a:solidFill>
            <a:prstDash val="solid"/>
            <a:round/>
            <a:headEnd type="none" w="med" len="med"/>
            <a:tailEnd type="none" w="med" len="med"/>
          </a:ln>
          <a:effectLst/>
        </p:spPr>
      </p:cxnSp>
    </p:spTree>
    <p:extLst>
      <p:ext uri="{BB962C8B-B14F-4D97-AF65-F5344CB8AC3E}">
        <p14:creationId xmlns:p14="http://schemas.microsoft.com/office/powerpoint/2010/main" val="245624954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08720"/>
          </a:xfrm>
        </p:spPr>
        <p:txBody>
          <a:bodyPr anchor="b">
            <a:noAutofit/>
          </a:bodyPr>
          <a:lstStyle>
            <a:lvl1pPr>
              <a:defRPr sz="5400"/>
            </a:lvl1pPr>
          </a:lstStyle>
          <a:p>
            <a:r>
              <a:rPr lang="en-US" smtClean="0"/>
              <a:t>Click to edit Master title style</a:t>
            </a:r>
            <a:endParaRPr lang="en-GB" dirty="0"/>
          </a:p>
        </p:txBody>
      </p:sp>
      <p:sp>
        <p:nvSpPr>
          <p:cNvPr id="3" name="Text Placeholder 2"/>
          <p:cNvSpPr>
            <a:spLocks noGrp="1"/>
          </p:cNvSpPr>
          <p:nvPr>
            <p:ph type="body" idx="1"/>
          </p:nvPr>
        </p:nvSpPr>
        <p:spPr>
          <a:xfrm>
            <a:off x="609600" y="947418"/>
            <a:ext cx="5386917" cy="537383"/>
          </a:xfrm>
        </p:spPr>
        <p:txBody>
          <a:bodyPr anchor="b">
            <a:normAutofit/>
          </a:bodyPr>
          <a:lstStyle>
            <a:lvl1pPr marL="0" indent="0">
              <a:buNone/>
              <a:defRPr sz="2000" b="1">
                <a:solidFill>
                  <a:schemeClr val="accent3"/>
                </a:solidFill>
              </a:defRPr>
            </a:lvl1pPr>
            <a:lvl2pPr marL="192873" indent="0">
              <a:buNone/>
              <a:defRPr sz="844" b="1"/>
            </a:lvl2pPr>
            <a:lvl3pPr marL="385744" indent="0">
              <a:buNone/>
              <a:defRPr sz="760" b="1"/>
            </a:lvl3pPr>
            <a:lvl4pPr marL="578616" indent="0">
              <a:buNone/>
              <a:defRPr sz="675" b="1"/>
            </a:lvl4pPr>
            <a:lvl5pPr marL="771487" indent="0">
              <a:buNone/>
              <a:defRPr sz="675" b="1"/>
            </a:lvl5pPr>
            <a:lvl6pPr marL="964359" indent="0">
              <a:buNone/>
              <a:defRPr sz="675" b="1"/>
            </a:lvl6pPr>
            <a:lvl7pPr marL="1157230" indent="0">
              <a:buNone/>
              <a:defRPr sz="675" b="1"/>
            </a:lvl7pPr>
            <a:lvl8pPr marL="1350102" indent="0">
              <a:buNone/>
              <a:defRPr sz="675" b="1"/>
            </a:lvl8pPr>
            <a:lvl9pPr marL="1542973" indent="0">
              <a:buNone/>
              <a:defRPr sz="675" b="1"/>
            </a:lvl9pPr>
          </a:lstStyle>
          <a:p>
            <a:pPr lvl="0"/>
            <a:r>
              <a:rPr lang="en-US" smtClean="0"/>
              <a:t>Click to edit Master text styles</a:t>
            </a:r>
          </a:p>
        </p:txBody>
      </p:sp>
      <p:sp>
        <p:nvSpPr>
          <p:cNvPr id="4" name="Content Placeholder 3"/>
          <p:cNvSpPr>
            <a:spLocks noGrp="1"/>
          </p:cNvSpPr>
          <p:nvPr>
            <p:ph sz="half" idx="2"/>
          </p:nvPr>
        </p:nvSpPr>
        <p:spPr>
          <a:xfrm>
            <a:off x="609600" y="1484781"/>
            <a:ext cx="5386917" cy="4032453"/>
          </a:xfrm>
        </p:spPr>
        <p:txBody>
          <a:bodyPr>
            <a:normAutofit/>
          </a:bodyPr>
          <a:lstStyle>
            <a:lvl1pPr>
              <a:defRPr sz="2000">
                <a:solidFill>
                  <a:schemeClr val="accent1"/>
                </a:solidFill>
              </a:defRPr>
            </a:lvl1pPr>
            <a:lvl2pPr>
              <a:defRPr sz="16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vl6pPr>
              <a:defRPr sz="675"/>
            </a:lvl6pPr>
            <a:lvl7pPr>
              <a:defRPr sz="675"/>
            </a:lvl7pPr>
            <a:lvl8pPr>
              <a:defRPr sz="675"/>
            </a:lvl8pPr>
            <a:lvl9pPr>
              <a:defRPr sz="67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3"/>
          </p:nvPr>
        </p:nvSpPr>
        <p:spPr>
          <a:xfrm>
            <a:off x="6193381" y="947418"/>
            <a:ext cx="5389033" cy="537385"/>
          </a:xfrm>
        </p:spPr>
        <p:txBody>
          <a:bodyPr anchor="b">
            <a:normAutofit/>
          </a:bodyPr>
          <a:lstStyle>
            <a:lvl1pPr marL="0" indent="0">
              <a:buNone/>
              <a:defRPr sz="2000" b="1">
                <a:solidFill>
                  <a:schemeClr val="accent3"/>
                </a:solidFill>
              </a:defRPr>
            </a:lvl1pPr>
            <a:lvl2pPr marL="192873" indent="0">
              <a:buNone/>
              <a:defRPr sz="844" b="1"/>
            </a:lvl2pPr>
            <a:lvl3pPr marL="385744" indent="0">
              <a:buNone/>
              <a:defRPr sz="760" b="1"/>
            </a:lvl3pPr>
            <a:lvl4pPr marL="578616" indent="0">
              <a:buNone/>
              <a:defRPr sz="675" b="1"/>
            </a:lvl4pPr>
            <a:lvl5pPr marL="771487" indent="0">
              <a:buNone/>
              <a:defRPr sz="675" b="1"/>
            </a:lvl5pPr>
            <a:lvl6pPr marL="964359" indent="0">
              <a:buNone/>
              <a:defRPr sz="675" b="1"/>
            </a:lvl6pPr>
            <a:lvl7pPr marL="1157230" indent="0">
              <a:buNone/>
              <a:defRPr sz="675" b="1"/>
            </a:lvl7pPr>
            <a:lvl8pPr marL="1350102" indent="0">
              <a:buNone/>
              <a:defRPr sz="675" b="1"/>
            </a:lvl8pPr>
            <a:lvl9pPr marL="1542973" indent="0">
              <a:buNone/>
              <a:defRPr sz="675" b="1"/>
            </a:lvl9pPr>
          </a:lstStyle>
          <a:p>
            <a:pPr lvl="0"/>
            <a:r>
              <a:rPr lang="en-US" smtClean="0"/>
              <a:t>Click to edit Master text styles</a:t>
            </a:r>
          </a:p>
        </p:txBody>
      </p:sp>
      <p:sp>
        <p:nvSpPr>
          <p:cNvPr id="6" name="Content Placeholder 5"/>
          <p:cNvSpPr>
            <a:spLocks noGrp="1"/>
          </p:cNvSpPr>
          <p:nvPr>
            <p:ph sz="quarter" idx="4"/>
          </p:nvPr>
        </p:nvSpPr>
        <p:spPr>
          <a:xfrm>
            <a:off x="6193381" y="1484782"/>
            <a:ext cx="5389033" cy="4032451"/>
          </a:xfrm>
        </p:spPr>
        <p:txBody>
          <a:bodyPr>
            <a:normAutofit/>
          </a:bodyPr>
          <a:lstStyle>
            <a:lvl1pPr>
              <a:defRPr sz="2000">
                <a:solidFill>
                  <a:schemeClr val="tx1"/>
                </a:solidFill>
              </a:defRPr>
            </a:lvl1pPr>
            <a:lvl2pPr>
              <a:defRPr sz="16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vl6pPr>
              <a:defRPr sz="675"/>
            </a:lvl6pPr>
            <a:lvl7pPr>
              <a:defRPr sz="675"/>
            </a:lvl7pPr>
            <a:lvl8pPr>
              <a:defRPr sz="675"/>
            </a:lvl8pPr>
            <a:lvl9pPr>
              <a:defRPr sz="67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cxnSp>
        <p:nvCxnSpPr>
          <p:cNvPr id="10" name="Straight Connector 9"/>
          <p:cNvCxnSpPr/>
          <p:nvPr/>
        </p:nvCxnSpPr>
        <p:spPr bwMode="auto">
          <a:xfrm>
            <a:off x="609600" y="908720"/>
            <a:ext cx="11031016" cy="38678"/>
          </a:xfrm>
          <a:prstGeom prst="line">
            <a:avLst/>
          </a:prstGeom>
          <a:solidFill>
            <a:schemeClr val="accent1"/>
          </a:solidFill>
          <a:ln w="44450" cap="flat" cmpd="sng" algn="ctr">
            <a:solidFill>
              <a:schemeClr val="accent5"/>
            </a:solidFill>
            <a:prstDash val="solid"/>
            <a:round/>
            <a:headEnd type="none" w="med" len="med"/>
            <a:tailEnd type="none" w="med" len="med"/>
          </a:ln>
          <a:effectLst/>
        </p:spPr>
      </p:cxnSp>
    </p:spTree>
    <p:extLst>
      <p:ext uri="{BB962C8B-B14F-4D97-AF65-F5344CB8AC3E}">
        <p14:creationId xmlns:p14="http://schemas.microsoft.com/office/powerpoint/2010/main" val="395955330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89384" y="72008"/>
            <a:ext cx="10363200" cy="908720"/>
          </a:xfrm>
        </p:spPr>
        <p:txBody>
          <a:bodyPr anchor="b">
            <a:noAutofit/>
          </a:bodyPr>
          <a:lstStyle>
            <a:lvl1pPr>
              <a:defRPr sz="5400"/>
            </a:lvl1pPr>
          </a:lstStyle>
          <a:p>
            <a:r>
              <a:rPr lang="en-US" smtClean="0"/>
              <a:t>Click to edit Master title style</a:t>
            </a:r>
            <a:endParaRPr lang="en-GB" dirty="0"/>
          </a:p>
        </p:txBody>
      </p:sp>
      <p:sp>
        <p:nvSpPr>
          <p:cNvPr id="9" name="Rectangle 6"/>
          <p:cNvSpPr txBox="1">
            <a:spLocks noChangeArrowheads="1"/>
          </p:cNvSpPr>
          <p:nvPr/>
        </p:nvSpPr>
        <p:spPr>
          <a:xfrm>
            <a:off x="8166939" y="6150505"/>
            <a:ext cx="2540000" cy="457200"/>
          </a:xfrm>
          <a:prstGeom prst="rect">
            <a:avLst/>
          </a:prstGeom>
          <a:ln/>
        </p:spPr>
        <p:txBody>
          <a:bodyPr/>
          <a:lstStyle>
            <a:defPPr>
              <a:defRPr lang="en-GB"/>
            </a:defPPr>
            <a:lvl1pPr algn="l" rtl="0" eaLnBrk="0" fontAlgn="base" hangingPunct="0">
              <a:spcBef>
                <a:spcPct val="0"/>
              </a:spcBef>
              <a:spcAft>
                <a:spcPct val="0"/>
              </a:spcAft>
              <a:defRPr sz="1600" kern="1200">
                <a:solidFill>
                  <a:schemeClr val="bg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fld id="{2E6D2815-91A8-4AF6-8528-A9B73F732090}" type="slidenum">
              <a:rPr lang="en-US" altLang="en-US" sz="1200" smtClean="0"/>
              <a:pPr/>
              <a:t>‹#›</a:t>
            </a:fld>
            <a:endParaRPr lang="en-US" altLang="en-US" sz="1200" dirty="0"/>
          </a:p>
        </p:txBody>
      </p:sp>
      <p:cxnSp>
        <p:nvCxnSpPr>
          <p:cNvPr id="10" name="Straight Connector 9"/>
          <p:cNvCxnSpPr/>
          <p:nvPr/>
        </p:nvCxnSpPr>
        <p:spPr bwMode="auto">
          <a:xfrm>
            <a:off x="989384" y="980728"/>
            <a:ext cx="10363200" cy="0"/>
          </a:xfrm>
          <a:prstGeom prst="line">
            <a:avLst/>
          </a:prstGeom>
          <a:solidFill>
            <a:schemeClr val="accent1"/>
          </a:solidFill>
          <a:ln w="44450" cap="flat" cmpd="sng" algn="ctr">
            <a:solidFill>
              <a:schemeClr val="accent5"/>
            </a:solidFill>
            <a:prstDash val="solid"/>
            <a:round/>
            <a:headEnd type="none" w="med" len="med"/>
            <a:tailEnd type="none" w="med" len="med"/>
          </a:ln>
          <a:effectLst/>
        </p:spPr>
      </p:cxnSp>
    </p:spTree>
    <p:extLst>
      <p:ext uri="{BB962C8B-B14F-4D97-AF65-F5344CB8AC3E}">
        <p14:creationId xmlns:p14="http://schemas.microsoft.com/office/powerpoint/2010/main" val="102301119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264457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solid fill">
    <p:spTree>
      <p:nvGrpSpPr>
        <p:cNvPr id="1" name=""/>
        <p:cNvGrpSpPr/>
        <p:nvPr/>
      </p:nvGrpSpPr>
      <p:grpSpPr>
        <a:xfrm>
          <a:off x="0" y="0"/>
          <a:ext cx="0" cy="0"/>
          <a:chOff x="0" y="0"/>
          <a:chExt cx="0" cy="0"/>
        </a:xfrm>
      </p:grpSpPr>
      <p:sp>
        <p:nvSpPr>
          <p:cNvPr id="2" name="Rectangle 1"/>
          <p:cNvSpPr/>
          <p:nvPr/>
        </p:nvSpPr>
        <p:spPr bwMode="auto">
          <a:xfrm>
            <a:off x="1" y="0"/>
            <a:ext cx="12192000" cy="6858000"/>
          </a:xfrm>
          <a:prstGeom prst="rect">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ea typeface="ＭＳ Ｐゴシック" pitchFamily="1" charset="-128"/>
            </a:endParaRPr>
          </a:p>
        </p:txBody>
      </p:sp>
      <p:sp>
        <p:nvSpPr>
          <p:cNvPr id="3" name="Rectangle 2"/>
          <p:cNvSpPr/>
          <p:nvPr/>
        </p:nvSpPr>
        <p:spPr bwMode="auto">
          <a:xfrm>
            <a:off x="1" y="0"/>
            <a:ext cx="12192000" cy="6858000"/>
          </a:xfrm>
          <a:prstGeom prst="rect">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37011464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106710"/>
            <a:ext cx="4011084" cy="1162050"/>
          </a:xfrm>
        </p:spPr>
        <p:txBody>
          <a:bodyPr anchor="b">
            <a:noAutofit/>
          </a:bodyPr>
          <a:lstStyle>
            <a:lvl1pPr algn="l">
              <a:defRPr sz="4000" b="1"/>
            </a:lvl1pPr>
          </a:lstStyle>
          <a:p>
            <a:r>
              <a:rPr lang="en-US" smtClean="0"/>
              <a:t>Click to edit Master title style</a:t>
            </a:r>
            <a:endParaRPr lang="en-GB" dirty="0"/>
          </a:p>
        </p:txBody>
      </p:sp>
      <p:sp>
        <p:nvSpPr>
          <p:cNvPr id="3" name="Content Placeholder 2"/>
          <p:cNvSpPr>
            <a:spLocks noGrp="1"/>
          </p:cNvSpPr>
          <p:nvPr>
            <p:ph idx="1"/>
          </p:nvPr>
        </p:nvSpPr>
        <p:spPr>
          <a:xfrm>
            <a:off x="4766733" y="96188"/>
            <a:ext cx="6815667" cy="5349057"/>
          </a:xfrm>
        </p:spPr>
        <p:txBody>
          <a:bodyPr>
            <a:normAutofit/>
          </a:bodyPr>
          <a:lstStyle>
            <a:lvl1pPr>
              <a:defRPr sz="2800">
                <a:solidFill>
                  <a:schemeClr val="tx1"/>
                </a:solidFill>
              </a:defRPr>
            </a:lvl1pPr>
            <a:lvl2pPr>
              <a:defRPr sz="2400">
                <a:solidFill>
                  <a:schemeClr val="tx1"/>
                </a:solidFill>
              </a:defRPr>
            </a:lvl2pPr>
            <a:lvl3pPr>
              <a:defRPr sz="1800">
                <a:solidFill>
                  <a:schemeClr val="tx1"/>
                </a:solidFill>
              </a:defRPr>
            </a:lvl3pPr>
            <a:lvl4pPr>
              <a:defRPr sz="1400">
                <a:solidFill>
                  <a:schemeClr val="tx1"/>
                </a:solidFill>
              </a:defRPr>
            </a:lvl4pPr>
            <a:lvl5pPr>
              <a:defRPr sz="1400">
                <a:solidFill>
                  <a:schemeClr val="tx1"/>
                </a:solidFill>
              </a:defRPr>
            </a:lvl5pPr>
            <a:lvl6pPr>
              <a:defRPr sz="844"/>
            </a:lvl6pPr>
            <a:lvl7pPr>
              <a:defRPr sz="844"/>
            </a:lvl7pPr>
            <a:lvl8pPr>
              <a:defRPr sz="844"/>
            </a:lvl8pPr>
            <a:lvl9pPr>
              <a:defRPr sz="84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Text Placeholder 3"/>
          <p:cNvSpPr>
            <a:spLocks noGrp="1"/>
          </p:cNvSpPr>
          <p:nvPr>
            <p:ph type="body" sz="half" idx="2"/>
          </p:nvPr>
        </p:nvSpPr>
        <p:spPr>
          <a:xfrm>
            <a:off x="609603" y="1268761"/>
            <a:ext cx="4011084" cy="4176464"/>
          </a:xfrm>
        </p:spPr>
        <p:txBody>
          <a:bodyPr>
            <a:normAutofit/>
          </a:bodyPr>
          <a:lstStyle>
            <a:lvl1pPr marL="0" indent="0">
              <a:buNone/>
              <a:defRPr sz="2000">
                <a:solidFill>
                  <a:schemeClr val="accent3"/>
                </a:solidFill>
              </a:defRPr>
            </a:lvl1pPr>
            <a:lvl2pPr marL="192873" indent="0">
              <a:buNone/>
              <a:defRPr sz="507"/>
            </a:lvl2pPr>
            <a:lvl3pPr marL="385744" indent="0">
              <a:buNone/>
              <a:defRPr sz="421"/>
            </a:lvl3pPr>
            <a:lvl4pPr marL="578616" indent="0">
              <a:buNone/>
              <a:defRPr sz="380"/>
            </a:lvl4pPr>
            <a:lvl5pPr marL="771487" indent="0">
              <a:buNone/>
              <a:defRPr sz="380"/>
            </a:lvl5pPr>
            <a:lvl6pPr marL="964359" indent="0">
              <a:buNone/>
              <a:defRPr sz="380"/>
            </a:lvl6pPr>
            <a:lvl7pPr marL="1157230" indent="0">
              <a:buNone/>
              <a:defRPr sz="380"/>
            </a:lvl7pPr>
            <a:lvl8pPr marL="1350102" indent="0">
              <a:buNone/>
              <a:defRPr sz="380"/>
            </a:lvl8pPr>
            <a:lvl9pPr marL="1542973" indent="0">
              <a:buNone/>
              <a:defRPr sz="380"/>
            </a:lvl9pPr>
          </a:lstStyle>
          <a:p>
            <a:pPr lvl="0"/>
            <a:r>
              <a:rPr lang="en-US" smtClean="0"/>
              <a:t>Click to edit Master text styles</a:t>
            </a:r>
          </a:p>
        </p:txBody>
      </p:sp>
      <p:sp>
        <p:nvSpPr>
          <p:cNvPr id="11" name="Rectangle 6"/>
          <p:cNvSpPr txBox="1">
            <a:spLocks noChangeArrowheads="1"/>
          </p:cNvSpPr>
          <p:nvPr/>
        </p:nvSpPr>
        <p:spPr>
          <a:xfrm>
            <a:off x="8166939" y="6150505"/>
            <a:ext cx="2540000" cy="457200"/>
          </a:xfrm>
          <a:prstGeom prst="rect">
            <a:avLst/>
          </a:prstGeom>
          <a:ln/>
        </p:spPr>
        <p:txBody>
          <a:bodyPr/>
          <a:lstStyle>
            <a:defPPr>
              <a:defRPr lang="en-GB"/>
            </a:defPPr>
            <a:lvl1pPr algn="l" rtl="0" eaLnBrk="0" fontAlgn="base" hangingPunct="0">
              <a:spcBef>
                <a:spcPct val="0"/>
              </a:spcBef>
              <a:spcAft>
                <a:spcPct val="0"/>
              </a:spcAft>
              <a:defRPr sz="1600" kern="1200">
                <a:solidFill>
                  <a:schemeClr val="bg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fld id="{2E6D2815-91A8-4AF6-8528-A9B73F732090}" type="slidenum">
              <a:rPr lang="en-US" altLang="en-US" sz="1200" smtClean="0"/>
              <a:pPr/>
              <a:t>‹#›</a:t>
            </a:fld>
            <a:endParaRPr lang="en-US" altLang="en-US" sz="1200" dirty="0"/>
          </a:p>
        </p:txBody>
      </p:sp>
    </p:spTree>
    <p:extLst>
      <p:ext uri="{BB962C8B-B14F-4D97-AF65-F5344CB8AC3E}">
        <p14:creationId xmlns:p14="http://schemas.microsoft.com/office/powerpoint/2010/main" val="96009499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100417"/>
            <a:ext cx="103632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914400" y="919829"/>
            <a:ext cx="103632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335360" y="6150505"/>
            <a:ext cx="2540000" cy="457200"/>
          </a:xfrm>
          <a:prstGeom prst="rect">
            <a:avLst/>
          </a:prstGeom>
          <a:ln/>
        </p:spPr>
        <p:txBody>
          <a:bodyPr/>
          <a:lstStyle>
            <a:lvl1pPr>
              <a:defRPr sz="1200">
                <a:solidFill>
                  <a:schemeClr val="bg1"/>
                </a:solidFill>
              </a:defRPr>
            </a:lvl1pPr>
          </a:lstStyle>
          <a:p>
            <a:fld id="{75C21BB4-17DA-4D09-B060-EEA31F97B6C8}" type="datetimeFigureOut">
              <a:rPr lang="en-GB" smtClean="0"/>
              <a:t>18/06/2015</a:t>
            </a:fld>
            <a:endParaRPr lang="en-GB"/>
          </a:p>
        </p:txBody>
      </p:sp>
      <p:sp>
        <p:nvSpPr>
          <p:cNvPr id="12" name="Rectangle 5"/>
          <p:cNvSpPr>
            <a:spLocks noGrp="1" noChangeArrowheads="1"/>
          </p:cNvSpPr>
          <p:nvPr>
            <p:ph type="ftr" sz="quarter" idx="3"/>
          </p:nvPr>
        </p:nvSpPr>
        <p:spPr>
          <a:xfrm>
            <a:off x="3431704" y="6155610"/>
            <a:ext cx="3860800" cy="457200"/>
          </a:xfrm>
          <a:prstGeom prst="rect">
            <a:avLst/>
          </a:prstGeom>
          <a:ln/>
        </p:spPr>
        <p:txBody>
          <a:bodyPr/>
          <a:lstStyle>
            <a:lvl1pPr>
              <a:defRPr sz="1200">
                <a:solidFill>
                  <a:schemeClr val="bg1"/>
                </a:solidFill>
              </a:defRPr>
            </a:lvl1pPr>
          </a:lstStyle>
          <a:p>
            <a:endParaRPr lang="en-GB"/>
          </a:p>
        </p:txBody>
      </p:sp>
      <p:sp>
        <p:nvSpPr>
          <p:cNvPr id="13" name="Rectangle 6"/>
          <p:cNvSpPr>
            <a:spLocks noGrp="1" noChangeArrowheads="1"/>
          </p:cNvSpPr>
          <p:nvPr>
            <p:ph type="sldNum" sz="quarter" idx="4"/>
          </p:nvPr>
        </p:nvSpPr>
        <p:spPr>
          <a:xfrm>
            <a:off x="8166939" y="6150505"/>
            <a:ext cx="2540000" cy="457200"/>
          </a:xfrm>
          <a:prstGeom prst="rect">
            <a:avLst/>
          </a:prstGeom>
          <a:ln/>
        </p:spPr>
        <p:txBody>
          <a:bodyPr/>
          <a:lstStyle>
            <a:lvl1pPr>
              <a:defRPr sz="1200">
                <a:solidFill>
                  <a:schemeClr val="bg1"/>
                </a:solidFill>
              </a:defRPr>
            </a:lvl1pPr>
          </a:lstStyle>
          <a:p>
            <a:fld id="{A81958FC-7209-4433-9BFB-9802B030B7C5}" type="slidenum">
              <a:rPr lang="en-GB" smtClean="0"/>
              <a:t>‹#›</a:t>
            </a:fld>
            <a:endParaRPr lang="en-GB"/>
          </a:p>
        </p:txBody>
      </p:sp>
      <p:sp>
        <p:nvSpPr>
          <p:cNvPr id="3" name="Rectangle 2"/>
          <p:cNvSpPr/>
          <p:nvPr/>
        </p:nvSpPr>
        <p:spPr bwMode="auto">
          <a:xfrm>
            <a:off x="0" y="6028660"/>
            <a:ext cx="12192000" cy="829340"/>
          </a:xfrm>
          <a:prstGeom prst="rect">
            <a:avLst/>
          </a:prstGeom>
          <a:solidFill>
            <a:schemeClr val="accent5"/>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354"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ea typeface="ＭＳ Ｐゴシック" pitchFamily="1" charset="-128"/>
            </a:endParaRPr>
          </a:p>
        </p:txBody>
      </p:sp>
      <p:pic>
        <p:nvPicPr>
          <p:cNvPr id="2" name="Picture 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135499" y="6002843"/>
            <a:ext cx="1645376" cy="834269"/>
          </a:xfrm>
          <a:prstGeom prst="rect">
            <a:avLst/>
          </a:prstGeom>
        </p:spPr>
      </p:pic>
      <p:sp>
        <p:nvSpPr>
          <p:cNvPr id="4" name="Rectangle 3"/>
          <p:cNvSpPr/>
          <p:nvPr/>
        </p:nvSpPr>
        <p:spPr bwMode="auto">
          <a:xfrm>
            <a:off x="687977" y="6028660"/>
            <a:ext cx="1053737" cy="8293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ea typeface="ＭＳ Ｐゴシック" pitchFamily="1" charset="-128"/>
            </a:endParaRPr>
          </a:p>
        </p:txBody>
      </p:sp>
      <p:pic>
        <p:nvPicPr>
          <p:cNvPr id="15" name="Picture 1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78035" y="6081723"/>
            <a:ext cx="937817" cy="718993"/>
          </a:xfrm>
          <a:prstGeom prst="rect">
            <a:avLst/>
          </a:prstGeom>
        </p:spPr>
      </p:pic>
      <p:sp>
        <p:nvSpPr>
          <p:cNvPr id="14" name="Rectangle 13"/>
          <p:cNvSpPr/>
          <p:nvPr/>
        </p:nvSpPr>
        <p:spPr bwMode="auto">
          <a:xfrm>
            <a:off x="0" y="6028660"/>
            <a:ext cx="12192000" cy="829340"/>
          </a:xfrm>
          <a:prstGeom prst="rect">
            <a:avLst/>
          </a:prstGeom>
          <a:solidFill>
            <a:schemeClr val="accent5"/>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354"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ea typeface="ＭＳ Ｐゴシック" pitchFamily="1" charset="-128"/>
            </a:endParaRPr>
          </a:p>
        </p:txBody>
      </p:sp>
      <p:pic>
        <p:nvPicPr>
          <p:cNvPr id="16" name="Picture 1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135499" y="6002843"/>
            <a:ext cx="1645376" cy="834269"/>
          </a:xfrm>
          <a:prstGeom prst="rect">
            <a:avLst/>
          </a:prstGeom>
        </p:spPr>
      </p:pic>
      <p:pic>
        <p:nvPicPr>
          <p:cNvPr id="17" name="Picture 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48006" y="6134901"/>
            <a:ext cx="830109" cy="642145"/>
          </a:xfrm>
          <a:prstGeom prst="rect">
            <a:avLst/>
          </a:prstGeom>
        </p:spPr>
      </p:pic>
      <p:sp>
        <p:nvSpPr>
          <p:cNvPr id="18" name="TextBox 17"/>
          <p:cNvSpPr txBox="1"/>
          <p:nvPr/>
        </p:nvSpPr>
        <p:spPr bwMode="auto">
          <a:xfrm>
            <a:off x="1220048" y="6258411"/>
            <a:ext cx="1252761" cy="570947"/>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algn="l"/>
            <a:r>
              <a:rPr lang="en-GB" sz="1050" b="0" kern="0" dirty="0" smtClean="0">
                <a:latin typeface="Proxima Nova Th" panose="02000506030000020004" pitchFamily="50" charset="0"/>
              </a:rPr>
              <a:t>Produced in collaboration with the GA</a:t>
            </a:r>
          </a:p>
        </p:txBody>
      </p:sp>
    </p:spTree>
    <p:extLst>
      <p:ext uri="{BB962C8B-B14F-4D97-AF65-F5344CB8AC3E}">
        <p14:creationId xmlns:p14="http://schemas.microsoft.com/office/powerpoint/2010/main" val="37106708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iming>
    <p:tnLst>
      <p:par>
        <p:cTn id="1" dur="indefinite" restart="never" nodeType="tmRoot"/>
      </p:par>
    </p:tnLst>
  </p:timing>
  <p:txStyles>
    <p:titleStyle>
      <a:lvl1pPr algn="l" rtl="0" eaLnBrk="1" fontAlgn="base" hangingPunct="1">
        <a:spcBef>
          <a:spcPct val="0"/>
        </a:spcBef>
        <a:spcAft>
          <a:spcPct val="0"/>
        </a:spcAft>
        <a:defRPr sz="5400">
          <a:solidFill>
            <a:schemeClr val="accent2"/>
          </a:solidFill>
          <a:latin typeface="Populaire" panose="02000603000000000000" pitchFamily="50" charset="0"/>
          <a:ea typeface="+mj-ea"/>
          <a:cs typeface="Populaire" panose="02000603000000000000" pitchFamily="50" charset="0"/>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2000">
          <a:solidFill>
            <a:schemeClr val="tx1"/>
          </a:solidFill>
          <a:latin typeface="Proxima Nova Alt Cn Rg" panose="02000506030000020004" pitchFamily="50" charset="0"/>
          <a:ea typeface="+mn-ea"/>
          <a:cs typeface="Proxima Nova Alt Cn Rg" panose="02000506030000020004" pitchFamily="50" charset="0"/>
        </a:defRPr>
      </a:lvl1pPr>
      <a:lvl2pPr marL="313417" indent="-120545" algn="l" rtl="0" eaLnBrk="1" fontAlgn="base" hangingPunct="1">
        <a:spcBef>
          <a:spcPct val="20000"/>
        </a:spcBef>
        <a:spcAft>
          <a:spcPct val="0"/>
        </a:spcAft>
        <a:buChar char="–"/>
        <a:defRPr sz="1800">
          <a:solidFill>
            <a:schemeClr val="tx1"/>
          </a:solidFill>
          <a:latin typeface="Proxima Nova Alt Cn Rg" panose="02000506030000020004" pitchFamily="50" charset="0"/>
          <a:ea typeface="+mn-ea"/>
          <a:cs typeface="Proxima Nova Alt Cn Rg" panose="02000506030000020004" pitchFamily="50" charset="0"/>
        </a:defRPr>
      </a:lvl2pPr>
      <a:lvl3pPr marL="482180" indent="-96436" algn="l" rtl="0" eaLnBrk="1" fontAlgn="base" hangingPunct="1">
        <a:spcBef>
          <a:spcPct val="20000"/>
        </a:spcBef>
        <a:spcAft>
          <a:spcPct val="0"/>
        </a:spcAft>
        <a:buChar char="•"/>
        <a:defRPr sz="1600">
          <a:solidFill>
            <a:schemeClr val="tx1"/>
          </a:solidFill>
          <a:latin typeface="Proxima Nova Alt Cn Rg" panose="02000506030000020004" pitchFamily="50" charset="0"/>
          <a:ea typeface="+mn-ea"/>
          <a:cs typeface="Proxima Nova Alt Cn Rg" panose="02000506030000020004" pitchFamily="50" charset="0"/>
        </a:defRPr>
      </a:lvl3pPr>
      <a:lvl4pPr marL="675051" indent="-96436" algn="l" rtl="0" eaLnBrk="1" fontAlgn="base" hangingPunct="1">
        <a:spcBef>
          <a:spcPct val="20000"/>
        </a:spcBef>
        <a:spcAft>
          <a:spcPct val="0"/>
        </a:spcAft>
        <a:buChar char="–"/>
        <a:defRPr sz="1400">
          <a:solidFill>
            <a:schemeClr val="tx1"/>
          </a:solidFill>
          <a:latin typeface="Proxima Nova Alt Cn Rg" panose="02000506030000020004" pitchFamily="50" charset="0"/>
          <a:ea typeface="+mn-ea"/>
          <a:cs typeface="Proxima Nova Alt Cn Rg" panose="02000506030000020004" pitchFamily="50" charset="0"/>
        </a:defRPr>
      </a:lvl4pPr>
      <a:lvl5pPr marL="867924" indent="-96436" algn="l" rtl="0" eaLnBrk="1" fontAlgn="base" hangingPunct="1">
        <a:spcBef>
          <a:spcPct val="20000"/>
        </a:spcBef>
        <a:spcAft>
          <a:spcPct val="0"/>
        </a:spcAft>
        <a:buChar char="»"/>
        <a:defRPr sz="1200">
          <a:solidFill>
            <a:schemeClr val="tx1"/>
          </a:solidFill>
          <a:latin typeface="Proxima Nova Alt Cn Rg" panose="02000506030000020004" pitchFamily="50" charset="0"/>
          <a:ea typeface="+mn-ea"/>
          <a:cs typeface="Proxima Nova Alt Cn Rg" panose="02000506030000020004" pitchFamily="50" charset="0"/>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Where should we build new homes?</a:t>
            </a:r>
            <a:endParaRPr lang="en-GB" dirty="0"/>
          </a:p>
        </p:txBody>
      </p:sp>
      <p:sp>
        <p:nvSpPr>
          <p:cNvPr id="3" name="Subtitle 2"/>
          <p:cNvSpPr>
            <a:spLocks noGrp="1"/>
          </p:cNvSpPr>
          <p:nvPr>
            <p:ph type="subTitle" idx="1"/>
          </p:nvPr>
        </p:nvSpPr>
        <p:spPr/>
        <p:txBody>
          <a:bodyPr/>
          <a:lstStyle/>
          <a:p>
            <a:r>
              <a:rPr lang="en-GB" sz="2800" dirty="0" smtClean="0">
                <a:latin typeface="Populaire" panose="02000603000000000000" pitchFamily="50" charset="0"/>
              </a:rPr>
              <a:t>Lesson 8</a:t>
            </a:r>
            <a:endParaRPr lang="en-GB" sz="2800" dirty="0">
              <a:latin typeface="Populaire" panose="02000603000000000000" pitchFamily="50" charset="0"/>
            </a:endParaRPr>
          </a:p>
        </p:txBody>
      </p:sp>
      <p:sp>
        <p:nvSpPr>
          <p:cNvPr id="4" name="Text Placeholder 3"/>
          <p:cNvSpPr>
            <a:spLocks noGrp="1"/>
          </p:cNvSpPr>
          <p:nvPr>
            <p:ph type="body" sz="quarter" idx="10"/>
          </p:nvPr>
        </p:nvSpPr>
        <p:spPr/>
        <p:txBody>
          <a:bodyPr anchor="ctr"/>
          <a:lstStyle/>
          <a:p>
            <a:r>
              <a:rPr lang="en-GB" dirty="0" smtClean="0"/>
              <a:t>Decision-making exercise.</a:t>
            </a:r>
            <a:endParaRPr lang="en-GB" dirty="0"/>
          </a:p>
        </p:txBody>
      </p:sp>
    </p:spTree>
    <p:extLst>
      <p:ext uri="{BB962C8B-B14F-4D97-AF65-F5344CB8AC3E}">
        <p14:creationId xmlns:p14="http://schemas.microsoft.com/office/powerpoint/2010/main" val="1545049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91656" y="2014878"/>
            <a:ext cx="5300191" cy="3745384"/>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p:txBody>
          <a:bodyPr/>
          <a:lstStyle/>
          <a:p>
            <a:r>
              <a:rPr lang="en-GB" dirty="0" smtClean="0"/>
              <a:t>Option 5: </a:t>
            </a:r>
            <a:r>
              <a:rPr lang="en-GB" dirty="0"/>
              <a:t>Land </a:t>
            </a:r>
            <a:r>
              <a:rPr lang="en-GB" dirty="0" smtClean="0"/>
              <a:t>on the Green Belt</a:t>
            </a:r>
            <a:endParaRPr lang="en-GB" dirty="0"/>
          </a:p>
        </p:txBody>
      </p:sp>
      <p:sp>
        <p:nvSpPr>
          <p:cNvPr id="5" name="TextBox 4"/>
          <p:cNvSpPr txBox="1"/>
          <p:nvPr/>
        </p:nvSpPr>
        <p:spPr bwMode="auto">
          <a:xfrm>
            <a:off x="1007434" y="1371600"/>
            <a:ext cx="4517065" cy="42672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r>
              <a:rPr lang="en-GB" kern="0" dirty="0">
                <a:latin typeface="Proxima Nova Alt Cn Rg" panose="02000506030000020004" pitchFamily="50" charset="0"/>
              </a:rPr>
              <a:t>The site is within the green belt surrounding </a:t>
            </a:r>
            <a:r>
              <a:rPr lang="en-GB" kern="0" dirty="0" err="1">
                <a:latin typeface="Proxima Nova Alt Cn Rg" panose="02000506030000020004" pitchFamily="50" charset="0"/>
              </a:rPr>
              <a:t>Puddlewick</a:t>
            </a:r>
            <a:r>
              <a:rPr lang="en-GB" kern="0" dirty="0">
                <a:latin typeface="Proxima Nova Alt Cn Rg" panose="02000506030000020004" pitchFamily="50" charset="0"/>
              </a:rPr>
              <a:t>. It is owned privately by a local farmer and is currently a disused and rundown cattle shed that the farmer is using to store old tractors and other mechanical equipment. It is not within a designated AONB and is not near regular walking or rambling paths. There are no archaeological or ecological reasons that would prevent building. It was originally designated as Green Belt “to safeguard the countryside from encroachment” and “to encourage the recycling of derelict and other urban land”, i.e. brownfield land. Transport links would require minor improvements, but the site is near a well-used </a:t>
            </a:r>
            <a:r>
              <a:rPr lang="en-GB" kern="0" dirty="0" smtClean="0">
                <a:latin typeface="Proxima Nova Alt Cn Rg" panose="02000506030000020004" pitchFamily="50" charset="0"/>
              </a:rPr>
              <a:t>B-road </a:t>
            </a:r>
            <a:r>
              <a:rPr lang="en-GB" kern="0" dirty="0">
                <a:latin typeface="Proxima Nova Alt Cn Rg" panose="02000506030000020004" pitchFamily="50" charset="0"/>
              </a:rPr>
              <a:t>and currently serves local traffic between towns.</a:t>
            </a:r>
            <a:endParaRPr lang="en-GB" kern="0" dirty="0" smtClean="0">
              <a:latin typeface="Proxima Nova Alt Cn Rg" panose="02000506030000020004" pitchFamily="50" charset="0"/>
            </a:endParaRPr>
          </a:p>
        </p:txBody>
      </p:sp>
      <p:sp>
        <p:nvSpPr>
          <p:cNvPr id="6" name="TextBox 5"/>
          <p:cNvSpPr txBox="1"/>
          <p:nvPr/>
        </p:nvSpPr>
        <p:spPr bwMode="auto">
          <a:xfrm>
            <a:off x="666750" y="1171575"/>
            <a:ext cx="254960" cy="101917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p>
            <a:r>
              <a:rPr lang="en-GB" sz="5400" i="1" kern="0" dirty="0" smtClean="0">
                <a:latin typeface="Proxima Nova Alt Cn Rg" panose="02000506030000020004" pitchFamily="50" charset="0"/>
              </a:rPr>
              <a:t>“</a:t>
            </a:r>
          </a:p>
        </p:txBody>
      </p:sp>
      <p:sp>
        <p:nvSpPr>
          <p:cNvPr id="7" name="TextBox 6"/>
          <p:cNvSpPr txBox="1"/>
          <p:nvPr/>
        </p:nvSpPr>
        <p:spPr bwMode="auto">
          <a:xfrm>
            <a:off x="4741235" y="5191125"/>
            <a:ext cx="171450" cy="11049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p>
            <a:r>
              <a:rPr lang="en-GB" sz="5400" i="1" kern="0" dirty="0" smtClean="0">
                <a:latin typeface="Proxima Nova Alt Cn Rg" panose="02000506030000020004" pitchFamily="50" charset="0"/>
              </a:rPr>
              <a:t>”</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0653" t="61570" r="65174" b="6367"/>
          <a:stretch/>
        </p:blipFill>
        <p:spPr>
          <a:xfrm>
            <a:off x="5610223" y="1171575"/>
            <a:ext cx="3510623" cy="3290604"/>
          </a:xfrm>
          <a:prstGeom prst="ellipse">
            <a:avLst/>
          </a:prstGeom>
          <a:ln w="63500" cap="rnd">
            <a:solidFill>
              <a:schemeClr val="accent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246911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7435" y="1521048"/>
            <a:ext cx="10363200" cy="3046988"/>
          </a:xfrm>
          <a:prstGeom prst="rect">
            <a:avLst/>
          </a:prstGeom>
          <a:noFill/>
        </p:spPr>
        <p:txBody>
          <a:bodyPr wrap="square" rtlCol="0">
            <a:spAutoFit/>
          </a:bodyPr>
          <a:lstStyle/>
          <a:p>
            <a:r>
              <a:rPr lang="en-GB" sz="2400" b="1" dirty="0" smtClean="0">
                <a:latin typeface="Proxima Nova Alt Cn Rg" panose="02000506030000020004" pitchFamily="50" charset="0"/>
              </a:rPr>
              <a:t>Write up your decision:</a:t>
            </a:r>
          </a:p>
          <a:p>
            <a:endParaRPr lang="en-GB" sz="2400" dirty="0">
              <a:latin typeface="Proxima Nova Alt Cn Rg" panose="02000506030000020004" pitchFamily="50" charset="0"/>
            </a:endParaRPr>
          </a:p>
          <a:p>
            <a:pPr lvl="1"/>
            <a:r>
              <a:rPr lang="en-GB" sz="2400" b="1" dirty="0" smtClean="0">
                <a:solidFill>
                  <a:schemeClr val="accent2"/>
                </a:solidFill>
                <a:latin typeface="Proxima Nova Alt Cn Rg" panose="02000506030000020004" pitchFamily="50" charset="0"/>
              </a:rPr>
              <a:t>Paragraph 1</a:t>
            </a:r>
            <a:r>
              <a:rPr lang="en-GB" sz="2400" dirty="0" smtClean="0">
                <a:solidFill>
                  <a:schemeClr val="accent2"/>
                </a:solidFill>
                <a:latin typeface="Proxima Nova Alt Cn Rg" panose="02000506030000020004" pitchFamily="50" charset="0"/>
              </a:rPr>
              <a:t> </a:t>
            </a:r>
            <a:r>
              <a:rPr lang="en-GB" sz="2400" dirty="0" smtClean="0">
                <a:latin typeface="Proxima Nova Alt Cn Rg" panose="02000506030000020004" pitchFamily="50" charset="0"/>
              </a:rPr>
              <a:t>	</a:t>
            </a:r>
            <a:r>
              <a:rPr lang="en-GB" sz="2400" i="1" dirty="0" smtClean="0">
                <a:latin typeface="Proxima Nova Alt Cn Rg" panose="02000506030000020004" pitchFamily="50" charset="0"/>
              </a:rPr>
              <a:t>Make it clear which site you have chosen, this is your conclusion.</a:t>
            </a:r>
          </a:p>
          <a:p>
            <a:pPr lvl="1"/>
            <a:endParaRPr lang="en-GB" sz="2400" dirty="0" smtClean="0">
              <a:latin typeface="Proxima Nova Alt Cn Rg" panose="02000506030000020004" pitchFamily="50" charset="0"/>
            </a:endParaRPr>
          </a:p>
          <a:p>
            <a:pPr lvl="1"/>
            <a:r>
              <a:rPr lang="en-GB" sz="2400" b="1" dirty="0" smtClean="0">
                <a:solidFill>
                  <a:schemeClr val="accent2"/>
                </a:solidFill>
                <a:latin typeface="Proxima Nova Alt Cn Rg" panose="02000506030000020004" pitchFamily="50" charset="0"/>
              </a:rPr>
              <a:t>Paragraph 2</a:t>
            </a:r>
            <a:r>
              <a:rPr lang="en-GB" sz="2400" dirty="0" smtClean="0">
                <a:solidFill>
                  <a:schemeClr val="accent2"/>
                </a:solidFill>
                <a:latin typeface="Proxima Nova Alt Cn Rg" panose="02000506030000020004" pitchFamily="50" charset="0"/>
              </a:rPr>
              <a:t> </a:t>
            </a:r>
            <a:r>
              <a:rPr lang="en-GB" sz="2400" dirty="0" smtClean="0">
                <a:latin typeface="Proxima Nova Alt Cn Rg" panose="02000506030000020004" pitchFamily="50" charset="0"/>
              </a:rPr>
              <a:t>	</a:t>
            </a:r>
            <a:r>
              <a:rPr lang="en-GB" sz="2400" i="1" dirty="0" smtClean="0">
                <a:latin typeface="Proxima Nova Alt Cn Rg" panose="02000506030000020004" pitchFamily="50" charset="0"/>
              </a:rPr>
              <a:t>Give at least two developed reasons why your site is the best 				options. Remember to name specific groups of people</a:t>
            </a:r>
          </a:p>
          <a:p>
            <a:pPr lvl="1"/>
            <a:endParaRPr lang="en-GB" sz="2400" dirty="0" smtClean="0">
              <a:latin typeface="Proxima Nova Alt Cn Rg" panose="02000506030000020004" pitchFamily="50" charset="0"/>
            </a:endParaRPr>
          </a:p>
          <a:p>
            <a:pPr lvl="1"/>
            <a:r>
              <a:rPr lang="en-GB" sz="2400" b="1" dirty="0" smtClean="0">
                <a:solidFill>
                  <a:schemeClr val="accent2"/>
                </a:solidFill>
                <a:latin typeface="Proxima Nova Alt Cn Rg" panose="02000506030000020004" pitchFamily="50" charset="0"/>
              </a:rPr>
              <a:t>Paragraph 3</a:t>
            </a:r>
            <a:r>
              <a:rPr lang="en-GB" sz="2400" dirty="0" smtClean="0">
                <a:latin typeface="Proxima Nova Alt Cn Rg" panose="02000506030000020004" pitchFamily="50" charset="0"/>
              </a:rPr>
              <a:t> 	</a:t>
            </a:r>
            <a:r>
              <a:rPr lang="en-GB" sz="2400" i="1" dirty="0" smtClean="0">
                <a:latin typeface="Proxima Nova Alt Cn Rg" panose="02000506030000020004" pitchFamily="50" charset="0"/>
              </a:rPr>
              <a:t>Give at least one disadvantage of your chosen site.  </a:t>
            </a:r>
            <a:endParaRPr lang="en-GB" sz="2400" i="1" dirty="0">
              <a:latin typeface="Proxima Nova Alt Cn Rg" panose="02000506030000020004" pitchFamily="50" charset="0"/>
            </a:endParaRPr>
          </a:p>
        </p:txBody>
      </p:sp>
      <p:sp>
        <p:nvSpPr>
          <p:cNvPr id="3" name="Title 2"/>
          <p:cNvSpPr>
            <a:spLocks noGrp="1"/>
          </p:cNvSpPr>
          <p:nvPr>
            <p:ph type="title"/>
          </p:nvPr>
        </p:nvSpPr>
        <p:spPr/>
        <p:txBody>
          <a:bodyPr/>
          <a:lstStyle/>
          <a:p>
            <a:r>
              <a:rPr lang="en-GB" dirty="0" smtClean="0"/>
              <a:t>Decision time…</a:t>
            </a:r>
            <a:endParaRPr lang="en-GB" dirty="0"/>
          </a:p>
        </p:txBody>
      </p:sp>
    </p:spTree>
    <p:extLst>
      <p:ext uri="{BB962C8B-B14F-4D97-AF65-F5344CB8AC3E}">
        <p14:creationId xmlns:p14="http://schemas.microsoft.com/office/powerpoint/2010/main" val="1537521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245083292"/>
              </p:ext>
            </p:extLst>
          </p:nvPr>
        </p:nvGraphicFramePr>
        <p:xfrm>
          <a:off x="1041779" y="2375588"/>
          <a:ext cx="10328856" cy="2595880"/>
        </p:xfrm>
        <a:graphic>
          <a:graphicData uri="http://schemas.openxmlformats.org/drawingml/2006/table">
            <a:tbl>
              <a:tblPr firstRow="1" bandRow="1">
                <a:tableStyleId>{74C1A8A3-306A-4EB7-A6B1-4F7E0EB9C5D6}</a:tableStyleId>
              </a:tblPr>
              <a:tblGrid>
                <a:gridCol w="2597533"/>
                <a:gridCol w="2167128"/>
                <a:gridCol w="5564195"/>
              </a:tblGrid>
              <a:tr h="370840">
                <a:tc>
                  <a:txBody>
                    <a:bodyPr/>
                    <a:lstStyle/>
                    <a:p>
                      <a:r>
                        <a:rPr lang="en-GB" sz="2000" dirty="0" smtClean="0">
                          <a:latin typeface="+mj-lt"/>
                        </a:rPr>
                        <a:t>Word</a:t>
                      </a:r>
                      <a:endParaRPr lang="en-GB" sz="2000" b="1" dirty="0">
                        <a:latin typeface="+mj-lt"/>
                      </a:endParaRPr>
                    </a:p>
                  </a:txBody>
                  <a:tcPr/>
                </a:tc>
                <a:tc>
                  <a:txBody>
                    <a:bodyPr/>
                    <a:lstStyle/>
                    <a:p>
                      <a:endParaRPr lang="en-GB" sz="2000" b="1" dirty="0">
                        <a:latin typeface="+mj-lt"/>
                      </a:endParaRPr>
                    </a:p>
                  </a:txBody>
                  <a:tcPr/>
                </a:tc>
                <a:tc>
                  <a:txBody>
                    <a:bodyPr/>
                    <a:lstStyle/>
                    <a:p>
                      <a:r>
                        <a:rPr lang="en-GB" sz="2000" dirty="0" smtClean="0">
                          <a:latin typeface="+mj-lt"/>
                        </a:rPr>
                        <a:t>Definition</a:t>
                      </a:r>
                      <a:endParaRPr lang="en-GB" sz="2000" b="1" dirty="0">
                        <a:latin typeface="+mj-lt"/>
                      </a:endParaRPr>
                    </a:p>
                  </a:txBody>
                  <a:tcPr/>
                </a:tc>
              </a:tr>
              <a:tr h="370840">
                <a:tc>
                  <a:txBody>
                    <a:bodyPr/>
                    <a:lstStyle/>
                    <a:p>
                      <a:r>
                        <a:rPr lang="en-GB" sz="1200" dirty="0" smtClean="0"/>
                        <a:t>Brownfield site</a:t>
                      </a:r>
                      <a:endParaRPr lang="en-GB" sz="1200" dirty="0">
                        <a:latin typeface="Proxima Nova Alt Cn Rg" panose="02000506030000020004" pitchFamily="50" charset="0"/>
                      </a:endParaRPr>
                    </a:p>
                  </a:txBody>
                  <a:tcPr/>
                </a:tc>
                <a:tc>
                  <a:txBody>
                    <a:bodyPr/>
                    <a:lstStyle/>
                    <a:p>
                      <a:endParaRPr lang="en-GB" sz="1200" dirty="0">
                        <a:latin typeface="Proxima Nova Alt Cn Rg" panose="02000506030000020004" pitchFamily="50" charset="0"/>
                      </a:endParaRPr>
                    </a:p>
                  </a:txBody>
                  <a:tcPr/>
                </a:tc>
                <a:tc>
                  <a:txBody>
                    <a:bodyPr/>
                    <a:lstStyle/>
                    <a:p>
                      <a:r>
                        <a:rPr lang="en-GB" sz="1200" dirty="0" smtClean="0"/>
                        <a:t>An area surrounding an urban area on which building is restricted.</a:t>
                      </a:r>
                      <a:endParaRPr lang="en-GB" sz="1200" dirty="0">
                        <a:latin typeface="Proxima Nova Alt Cn Rg" panose="02000506030000020004" pitchFamily="50" charset="0"/>
                      </a:endParaRPr>
                    </a:p>
                  </a:txBody>
                  <a:tcPr/>
                </a:tc>
              </a:tr>
              <a:tr h="370840">
                <a:tc>
                  <a:txBody>
                    <a:bodyPr/>
                    <a:lstStyle/>
                    <a:p>
                      <a:r>
                        <a:rPr lang="en-GB" sz="1200" dirty="0" smtClean="0"/>
                        <a:t>Greenfield site</a:t>
                      </a:r>
                      <a:endParaRPr lang="en-GB" sz="1200" dirty="0">
                        <a:latin typeface="Proxima Nova Alt Cn Rg" panose="02000506030000020004" pitchFamily="50" charset="0"/>
                      </a:endParaRPr>
                    </a:p>
                  </a:txBody>
                  <a:tcPr/>
                </a:tc>
                <a:tc>
                  <a:txBody>
                    <a:bodyPr/>
                    <a:lstStyle/>
                    <a:p>
                      <a:endParaRPr lang="en-GB" sz="1200" dirty="0">
                        <a:latin typeface="Proxima Nova Alt Cn Rg" panose="02000506030000020004" pitchFamily="50" charset="0"/>
                      </a:endParaRPr>
                    </a:p>
                  </a:txBody>
                  <a:tcPr/>
                </a:tc>
                <a:tc>
                  <a:txBody>
                    <a:bodyPr/>
                    <a:lstStyle/>
                    <a:p>
                      <a:r>
                        <a:rPr lang="en-GB" sz="1200" dirty="0" smtClean="0"/>
                        <a:t>A conservation designation that gives protection to an area, usually for unique habitats, flora or fauna.</a:t>
                      </a:r>
                      <a:endParaRPr lang="en-GB" sz="1200" dirty="0">
                        <a:latin typeface="Proxima Nova Alt Cn Rg" panose="02000506030000020004" pitchFamily="50" charset="0"/>
                      </a:endParaRPr>
                    </a:p>
                  </a:txBody>
                  <a:tcPr/>
                </a:tc>
              </a:tr>
              <a:tr h="370840">
                <a:tc>
                  <a:txBody>
                    <a:bodyPr/>
                    <a:lstStyle/>
                    <a:p>
                      <a:r>
                        <a:rPr lang="en-GB" sz="1200" dirty="0" smtClean="0"/>
                        <a:t>Site of Special Scientific Interest</a:t>
                      </a:r>
                      <a:endParaRPr lang="en-GB" sz="1200" dirty="0">
                        <a:latin typeface="Proxima Nova Alt Cn Rg" panose="02000506030000020004" pitchFamily="50" charset="0"/>
                      </a:endParaRPr>
                    </a:p>
                  </a:txBody>
                  <a:tcPr/>
                </a:tc>
                <a:tc>
                  <a:txBody>
                    <a:bodyPr/>
                    <a:lstStyle/>
                    <a:p>
                      <a:endParaRPr lang="en-GB" sz="1200" dirty="0">
                        <a:latin typeface="Proxima Nova Alt Cn Rg" panose="02000506030000020004" pitchFamily="50"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Land that hasn’t been</a:t>
                      </a:r>
                      <a:r>
                        <a:rPr lang="en-GB" sz="1200" baseline="0" dirty="0" smtClean="0"/>
                        <a:t> built upon, usually in the Rural-Urban fringe.</a:t>
                      </a:r>
                      <a:endParaRPr lang="en-GB" sz="1200" dirty="0" smtClean="0"/>
                    </a:p>
                    <a:p>
                      <a:endParaRPr lang="en-GB" sz="1200" dirty="0">
                        <a:latin typeface="Proxima Nova Alt Cn Rg" panose="02000506030000020004" pitchFamily="50" charset="0"/>
                      </a:endParaRPr>
                    </a:p>
                  </a:txBody>
                  <a:tcPr/>
                </a:tc>
              </a:tr>
              <a:tr h="370840">
                <a:tc>
                  <a:txBody>
                    <a:bodyPr/>
                    <a:lstStyle/>
                    <a:p>
                      <a:r>
                        <a:rPr lang="en-GB" sz="1200" dirty="0" smtClean="0"/>
                        <a:t>Area of Outstanding Natural Beauty</a:t>
                      </a:r>
                      <a:endParaRPr lang="en-GB" sz="1200" dirty="0">
                        <a:latin typeface="Proxima Nova Alt Cn Rg" panose="02000506030000020004" pitchFamily="50" charset="0"/>
                      </a:endParaRPr>
                    </a:p>
                  </a:txBody>
                  <a:tcPr/>
                </a:tc>
                <a:tc>
                  <a:txBody>
                    <a:bodyPr/>
                    <a:lstStyle/>
                    <a:p>
                      <a:endParaRPr lang="en-GB" sz="1200" dirty="0">
                        <a:latin typeface="Proxima Nova Alt Cn Rg" panose="02000506030000020004" pitchFamily="50"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Land usually</a:t>
                      </a:r>
                      <a:r>
                        <a:rPr lang="en-GB" sz="1200" baseline="0" dirty="0" smtClean="0"/>
                        <a:t> within the CBD or Inner City that has been build on before</a:t>
                      </a:r>
                      <a:endParaRPr lang="en-GB" sz="1200" dirty="0" smtClean="0"/>
                    </a:p>
                    <a:p>
                      <a:endParaRPr lang="en-GB" sz="1200" dirty="0">
                        <a:latin typeface="Proxima Nova Alt Cn Rg" panose="02000506030000020004" pitchFamily="50" charset="0"/>
                      </a:endParaRPr>
                    </a:p>
                  </a:txBody>
                  <a:tcPr/>
                </a:tc>
              </a:tr>
              <a:tr h="370840">
                <a:tc>
                  <a:txBody>
                    <a:bodyPr/>
                    <a:lstStyle/>
                    <a:p>
                      <a:r>
                        <a:rPr lang="en-GB" sz="1200" dirty="0" smtClean="0"/>
                        <a:t>Green belt land</a:t>
                      </a:r>
                      <a:endParaRPr lang="en-GB" sz="1200" dirty="0">
                        <a:latin typeface="Proxima Nova Alt Cn Rg" panose="02000506030000020004" pitchFamily="50" charset="0"/>
                      </a:endParaRPr>
                    </a:p>
                  </a:txBody>
                  <a:tcPr/>
                </a:tc>
                <a:tc>
                  <a:txBody>
                    <a:bodyPr/>
                    <a:lstStyle/>
                    <a:p>
                      <a:endParaRPr lang="en-GB" sz="1200" dirty="0">
                        <a:latin typeface="Proxima Nova Alt Cn Rg" panose="02000506030000020004" pitchFamily="50" charset="0"/>
                      </a:endParaRPr>
                    </a:p>
                  </a:txBody>
                  <a:tcPr/>
                </a:tc>
                <a:tc>
                  <a:txBody>
                    <a:bodyPr/>
                    <a:lstStyle/>
                    <a:p>
                      <a:r>
                        <a:rPr lang="en-GB" sz="1200" dirty="0" smtClean="0"/>
                        <a:t>A landscape that is</a:t>
                      </a:r>
                      <a:r>
                        <a:rPr lang="en-GB" sz="1200" baseline="0" dirty="0" smtClean="0"/>
                        <a:t> protected to conserve its significant landscape value and are considered the most special landscapes in the country.</a:t>
                      </a:r>
                      <a:endParaRPr lang="en-GB" sz="1200" dirty="0">
                        <a:latin typeface="Proxima Nova Alt Cn Rg" panose="02000506030000020004" pitchFamily="50" charset="0"/>
                      </a:endParaRPr>
                    </a:p>
                  </a:txBody>
                  <a:tcPr/>
                </a:tc>
              </a:tr>
            </a:tbl>
          </a:graphicData>
        </a:graphic>
      </p:graphicFrame>
      <p:sp>
        <p:nvSpPr>
          <p:cNvPr id="6" name="Title 5"/>
          <p:cNvSpPr>
            <a:spLocks noGrp="1"/>
          </p:cNvSpPr>
          <p:nvPr>
            <p:ph type="title"/>
          </p:nvPr>
        </p:nvSpPr>
        <p:spPr/>
        <p:txBody>
          <a:bodyPr/>
          <a:lstStyle/>
          <a:p>
            <a:r>
              <a:rPr lang="en-GB" dirty="0" smtClean="0"/>
              <a:t>Definitions…</a:t>
            </a:r>
            <a:endParaRPr lang="en-GB" dirty="0"/>
          </a:p>
        </p:txBody>
      </p:sp>
      <p:sp>
        <p:nvSpPr>
          <p:cNvPr id="8" name="TextBox 7"/>
          <p:cNvSpPr txBox="1"/>
          <p:nvPr/>
        </p:nvSpPr>
        <p:spPr bwMode="auto">
          <a:xfrm>
            <a:off x="1007435" y="1169773"/>
            <a:ext cx="9298100" cy="996778"/>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lnSpcReduction="10000"/>
          </a:bodyPr>
          <a:lstStyle/>
          <a:p>
            <a:r>
              <a:rPr lang="en-GB" sz="2400" kern="0" dirty="0" smtClean="0">
                <a:latin typeface="Proxima Nova Alt Cn Rg" panose="02000506030000020004" pitchFamily="50" charset="0"/>
              </a:rPr>
              <a:t>Look at the different terms below.</a:t>
            </a:r>
          </a:p>
          <a:p>
            <a:endParaRPr lang="en-GB" kern="0" dirty="0">
              <a:latin typeface="Proxima Nova Alt Cn Rg" panose="02000506030000020004" pitchFamily="50" charset="0"/>
            </a:endParaRPr>
          </a:p>
          <a:p>
            <a:r>
              <a:rPr lang="en-GB" kern="0" dirty="0" smtClean="0">
                <a:latin typeface="Proxima Nova Alt Cn Rg" panose="02000506030000020004" pitchFamily="50" charset="0"/>
              </a:rPr>
              <a:t>Match </a:t>
            </a:r>
            <a:r>
              <a:rPr lang="en-GB" kern="0" dirty="0">
                <a:latin typeface="Proxima Nova Alt Cn Rg" panose="02000506030000020004" pitchFamily="50" charset="0"/>
              </a:rPr>
              <a:t>the </a:t>
            </a:r>
            <a:r>
              <a:rPr lang="en-GB" kern="0" dirty="0" smtClean="0">
                <a:latin typeface="Proxima Nova Alt Cn Rg" panose="02000506030000020004" pitchFamily="50" charset="0"/>
              </a:rPr>
              <a:t>correct definition from the list on the right, to the terms on the left.</a:t>
            </a:r>
          </a:p>
        </p:txBody>
      </p:sp>
    </p:spTree>
    <p:extLst>
      <p:ext uri="{BB962C8B-B14F-4D97-AF65-F5344CB8AC3E}">
        <p14:creationId xmlns:p14="http://schemas.microsoft.com/office/powerpoint/2010/main" val="6524208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519238" y="5343525"/>
            <a:ext cx="930404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007435" y="4359498"/>
            <a:ext cx="1094704" cy="759853"/>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latin typeface="Proxima Nova Alt Cn Rg" panose="02000506030000020004" pitchFamily="50" charset="0"/>
              </a:rPr>
              <a:t>Never build on ever</a:t>
            </a:r>
            <a:endParaRPr lang="en-GB" sz="1600" dirty="0">
              <a:latin typeface="Proxima Nova Alt Cn Rg" panose="02000506030000020004" pitchFamily="50" charset="0"/>
            </a:endParaRPr>
          </a:p>
        </p:txBody>
      </p:sp>
      <p:sp>
        <p:nvSpPr>
          <p:cNvPr id="5" name="Rectangle 4"/>
          <p:cNvSpPr/>
          <p:nvPr/>
        </p:nvSpPr>
        <p:spPr>
          <a:xfrm>
            <a:off x="10275931" y="4359499"/>
            <a:ext cx="1094704" cy="759853"/>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latin typeface="Proxima Nova Alt Cn Rg" panose="02000506030000020004" pitchFamily="50" charset="0"/>
              </a:rPr>
              <a:t>Fine to build on</a:t>
            </a:r>
            <a:endParaRPr lang="en-GB" sz="1600" dirty="0">
              <a:latin typeface="Proxima Nova Alt Cn Rg" panose="02000506030000020004" pitchFamily="50" charset="0"/>
            </a:endParaRPr>
          </a:p>
        </p:txBody>
      </p:sp>
      <p:sp>
        <p:nvSpPr>
          <p:cNvPr id="6" name="TextBox 5"/>
          <p:cNvSpPr txBox="1"/>
          <p:nvPr/>
        </p:nvSpPr>
        <p:spPr>
          <a:xfrm>
            <a:off x="1007435" y="1474480"/>
            <a:ext cx="7830355" cy="461665"/>
          </a:xfrm>
          <a:prstGeom prst="rect">
            <a:avLst/>
          </a:prstGeom>
          <a:noFill/>
        </p:spPr>
        <p:txBody>
          <a:bodyPr wrap="square" rtlCol="0">
            <a:spAutoFit/>
          </a:bodyPr>
          <a:lstStyle/>
          <a:p>
            <a:r>
              <a:rPr lang="en-GB" sz="2400" dirty="0" smtClean="0">
                <a:latin typeface="Proxima Nova Alt Cn Rg" panose="02000506030000020004" pitchFamily="50" charset="0"/>
              </a:rPr>
              <a:t>Place each type of site along this continuum.</a:t>
            </a:r>
          </a:p>
        </p:txBody>
      </p:sp>
      <p:sp>
        <p:nvSpPr>
          <p:cNvPr id="2" name="Title 1"/>
          <p:cNvSpPr>
            <a:spLocks noGrp="1"/>
          </p:cNvSpPr>
          <p:nvPr>
            <p:ph type="title"/>
          </p:nvPr>
        </p:nvSpPr>
        <p:spPr/>
        <p:txBody>
          <a:bodyPr/>
          <a:lstStyle/>
          <a:p>
            <a:r>
              <a:rPr lang="en-GB" dirty="0" smtClean="0"/>
              <a:t>Thinking about what you know…</a:t>
            </a:r>
            <a:endParaRPr lang="en-GB" dirty="0"/>
          </a:p>
        </p:txBody>
      </p:sp>
      <p:graphicFrame>
        <p:nvGraphicFramePr>
          <p:cNvPr id="9" name="Table 8"/>
          <p:cNvGraphicFramePr>
            <a:graphicFrameLocks noGrp="1"/>
          </p:cNvGraphicFramePr>
          <p:nvPr>
            <p:extLst>
              <p:ext uri="{D42A27DB-BD31-4B8C-83A1-F6EECF244321}">
                <p14:modId xmlns:p14="http://schemas.microsoft.com/office/powerpoint/2010/main" val="1428445332"/>
              </p:ext>
            </p:extLst>
          </p:nvPr>
        </p:nvGraphicFramePr>
        <p:xfrm>
          <a:off x="2553062" y="2629931"/>
          <a:ext cx="7085875" cy="1005840"/>
        </p:xfrm>
        <a:graphic>
          <a:graphicData uri="http://schemas.openxmlformats.org/drawingml/2006/table">
            <a:tbl>
              <a:tblPr firstRow="1" bandRow="1">
                <a:tableStyleId>{7DF18680-E054-41AD-8BC1-D1AEF772440D}</a:tableStyleId>
              </a:tblPr>
              <a:tblGrid>
                <a:gridCol w="1417175"/>
                <a:gridCol w="1417175"/>
                <a:gridCol w="1417175"/>
                <a:gridCol w="1417175"/>
                <a:gridCol w="1417175"/>
              </a:tblGrid>
              <a:tr h="799069">
                <a:tc>
                  <a:txBody>
                    <a:bodyPr/>
                    <a:lstStyle/>
                    <a:p>
                      <a:pPr algn="ctr"/>
                      <a:r>
                        <a:rPr lang="en-GB" sz="2000" dirty="0" smtClean="0">
                          <a:latin typeface="Populaire" panose="02000603000000000000" pitchFamily="50" charset="0"/>
                        </a:rPr>
                        <a:t>Brownfield site</a:t>
                      </a:r>
                      <a:endParaRPr lang="en-GB" sz="2000" dirty="0">
                        <a:latin typeface="Populaire" panose="02000603000000000000" pitchFamily="50" charset="0"/>
                      </a:endParaRPr>
                    </a:p>
                  </a:txBody>
                  <a:tcPr anchor="ctr"/>
                </a:tc>
                <a:tc>
                  <a:txBody>
                    <a:bodyPr/>
                    <a:lstStyle/>
                    <a:p>
                      <a:pPr algn="ctr"/>
                      <a:r>
                        <a:rPr lang="en-GB" sz="2000" dirty="0" smtClean="0">
                          <a:latin typeface="Populaire" panose="02000603000000000000" pitchFamily="50" charset="0"/>
                        </a:rPr>
                        <a:t>Greenfield</a:t>
                      </a:r>
                      <a:r>
                        <a:rPr lang="en-GB" sz="2000" baseline="0" dirty="0" smtClean="0">
                          <a:latin typeface="Populaire" panose="02000603000000000000" pitchFamily="50" charset="0"/>
                        </a:rPr>
                        <a:t> site</a:t>
                      </a:r>
                      <a:endParaRPr lang="en-GB" sz="2000" dirty="0">
                        <a:latin typeface="Populaire" panose="02000603000000000000" pitchFamily="50" charset="0"/>
                      </a:endParaRPr>
                    </a:p>
                  </a:txBody>
                  <a:tcPr anchor="ctr">
                    <a:solidFill>
                      <a:schemeClr val="accent2"/>
                    </a:solidFill>
                  </a:tcPr>
                </a:tc>
                <a:tc>
                  <a:txBody>
                    <a:bodyPr/>
                    <a:lstStyle/>
                    <a:p>
                      <a:pPr algn="ctr"/>
                      <a:r>
                        <a:rPr lang="en-GB" sz="2000" dirty="0" smtClean="0">
                          <a:latin typeface="Populaire" panose="02000603000000000000" pitchFamily="50" charset="0"/>
                        </a:rPr>
                        <a:t>Site of Special Scientific Interest</a:t>
                      </a:r>
                      <a:endParaRPr lang="en-GB" sz="2000" dirty="0">
                        <a:latin typeface="Populaire" panose="02000603000000000000" pitchFamily="50" charset="0"/>
                      </a:endParaRPr>
                    </a:p>
                  </a:txBody>
                  <a:tcPr anchor="ctr">
                    <a:solidFill>
                      <a:schemeClr val="accent1"/>
                    </a:solidFill>
                  </a:tcPr>
                </a:tc>
                <a:tc>
                  <a:txBody>
                    <a:bodyPr/>
                    <a:lstStyle/>
                    <a:p>
                      <a:pPr algn="ctr"/>
                      <a:r>
                        <a:rPr lang="en-GB" sz="2000" dirty="0" smtClean="0">
                          <a:latin typeface="Populaire" panose="02000603000000000000" pitchFamily="50" charset="0"/>
                        </a:rPr>
                        <a:t>Area of</a:t>
                      </a:r>
                      <a:r>
                        <a:rPr lang="en-GB" sz="2000" baseline="0" dirty="0" smtClean="0">
                          <a:latin typeface="Populaire" panose="02000603000000000000" pitchFamily="50" charset="0"/>
                        </a:rPr>
                        <a:t> Outstanding Natural Beauty</a:t>
                      </a:r>
                      <a:endParaRPr lang="en-GB" sz="2000" dirty="0">
                        <a:latin typeface="Populaire" panose="02000603000000000000" pitchFamily="50" charset="0"/>
                      </a:endParaRPr>
                    </a:p>
                  </a:txBody>
                  <a:tcPr anchor="ctr">
                    <a:solidFill>
                      <a:schemeClr val="tx2"/>
                    </a:solidFill>
                  </a:tcPr>
                </a:tc>
                <a:tc>
                  <a:txBody>
                    <a:bodyPr/>
                    <a:lstStyle/>
                    <a:p>
                      <a:pPr algn="ctr"/>
                      <a:r>
                        <a:rPr lang="en-GB" sz="2000" dirty="0" smtClean="0">
                          <a:latin typeface="Populaire" panose="02000603000000000000" pitchFamily="50" charset="0"/>
                        </a:rPr>
                        <a:t>Green belt land</a:t>
                      </a:r>
                      <a:endParaRPr lang="en-GB" sz="2000" dirty="0">
                        <a:latin typeface="Populaire" panose="02000603000000000000" pitchFamily="50" charset="0"/>
                      </a:endParaRPr>
                    </a:p>
                  </a:txBody>
                  <a:tcPr anchor="ctr">
                    <a:solidFill>
                      <a:schemeClr val="accent4"/>
                    </a:solidFill>
                  </a:tcPr>
                </a:tc>
              </a:tr>
            </a:tbl>
          </a:graphicData>
        </a:graphic>
      </p:graphicFrame>
      <p:cxnSp>
        <p:nvCxnSpPr>
          <p:cNvPr id="17" name="Straight Connector 16"/>
          <p:cNvCxnSpPr/>
          <p:nvPr/>
        </p:nvCxnSpPr>
        <p:spPr bwMode="auto">
          <a:xfrm>
            <a:off x="1519238" y="5181600"/>
            <a:ext cx="0" cy="19050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9" name="Straight Connector 18"/>
          <p:cNvCxnSpPr/>
          <p:nvPr/>
        </p:nvCxnSpPr>
        <p:spPr bwMode="auto">
          <a:xfrm>
            <a:off x="10823283" y="5181600"/>
            <a:ext cx="0" cy="19050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4977868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0527" y="110680"/>
            <a:ext cx="8020050" cy="56673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53532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7436" y="1168624"/>
            <a:ext cx="10363200" cy="1015663"/>
          </a:xfrm>
          <a:prstGeom prst="rect">
            <a:avLst/>
          </a:prstGeom>
          <a:noFill/>
        </p:spPr>
        <p:txBody>
          <a:bodyPr wrap="square" rtlCol="0">
            <a:spAutoFit/>
          </a:bodyPr>
          <a:lstStyle/>
          <a:p>
            <a:r>
              <a:rPr lang="en-GB" sz="2400" b="1" dirty="0" smtClean="0">
                <a:latin typeface="Proxima Nova Alt Cn Rg" panose="02000506030000020004" pitchFamily="50" charset="0"/>
              </a:rPr>
              <a:t>Look at the information available for the five site options.  </a:t>
            </a:r>
          </a:p>
          <a:p>
            <a:endParaRPr lang="en-GB" sz="1100" dirty="0">
              <a:latin typeface="Proxima Nova Alt Cn Rg" panose="02000506030000020004" pitchFamily="50" charset="0"/>
            </a:endParaRPr>
          </a:p>
          <a:p>
            <a:r>
              <a:rPr lang="en-GB" sz="2400" dirty="0" smtClean="0">
                <a:latin typeface="Proxima Nova Alt Cn Rg" panose="02000506030000020004" pitchFamily="50" charset="0"/>
              </a:rPr>
              <a:t>For each, fill out the relevant part of the table below. </a:t>
            </a:r>
            <a:endParaRPr lang="en-GB" sz="2400" dirty="0">
              <a:latin typeface="Proxima Nova Alt Cn Rg" panose="02000506030000020004" pitchFamily="50" charset="0"/>
            </a:endParaRPr>
          </a:p>
        </p:txBody>
      </p:sp>
      <p:graphicFrame>
        <p:nvGraphicFramePr>
          <p:cNvPr id="3" name="Table 2"/>
          <p:cNvGraphicFramePr>
            <a:graphicFrameLocks noGrp="1"/>
          </p:cNvGraphicFramePr>
          <p:nvPr>
            <p:extLst>
              <p:ext uri="{D42A27DB-BD31-4B8C-83A1-F6EECF244321}">
                <p14:modId xmlns:p14="http://schemas.microsoft.com/office/powerpoint/2010/main" val="988967413"/>
              </p:ext>
            </p:extLst>
          </p:nvPr>
        </p:nvGraphicFramePr>
        <p:xfrm>
          <a:off x="1007435" y="2310340"/>
          <a:ext cx="10363199" cy="3468908"/>
        </p:xfrm>
        <a:graphic>
          <a:graphicData uri="http://schemas.openxmlformats.org/drawingml/2006/table">
            <a:tbl>
              <a:tblPr firstRow="1" bandRow="1">
                <a:tableStyleId>{00A15C55-8517-42AA-B614-E9B94910E393}</a:tableStyleId>
              </a:tblPr>
              <a:tblGrid>
                <a:gridCol w="2946640"/>
                <a:gridCol w="2946640"/>
                <a:gridCol w="2946640"/>
                <a:gridCol w="1523279"/>
              </a:tblGrid>
              <a:tr h="516707">
                <a:tc>
                  <a:txBody>
                    <a:bodyPr/>
                    <a:lstStyle/>
                    <a:p>
                      <a:r>
                        <a:rPr lang="en-GB" sz="2000" dirty="0" smtClean="0">
                          <a:latin typeface="+mj-lt"/>
                        </a:rPr>
                        <a:t>Site</a:t>
                      </a:r>
                      <a:endParaRPr lang="en-GB" sz="2000" b="1" dirty="0">
                        <a:latin typeface="+mj-lt"/>
                      </a:endParaRPr>
                    </a:p>
                  </a:txBody>
                  <a:tcPr/>
                </a:tc>
                <a:tc>
                  <a:txBody>
                    <a:bodyPr/>
                    <a:lstStyle/>
                    <a:p>
                      <a:r>
                        <a:rPr lang="en-GB" sz="2000" dirty="0" smtClean="0">
                          <a:latin typeface="+mj-lt"/>
                        </a:rPr>
                        <a:t>Advantages</a:t>
                      </a:r>
                      <a:endParaRPr lang="en-GB" sz="2000" b="1" dirty="0">
                        <a:latin typeface="+mj-lt"/>
                      </a:endParaRPr>
                    </a:p>
                  </a:txBody>
                  <a:tcPr/>
                </a:tc>
                <a:tc>
                  <a:txBody>
                    <a:bodyPr/>
                    <a:lstStyle/>
                    <a:p>
                      <a:r>
                        <a:rPr lang="en-GB" sz="2000" dirty="0" smtClean="0">
                          <a:latin typeface="+mj-lt"/>
                        </a:rPr>
                        <a:t>Disadvantages</a:t>
                      </a:r>
                      <a:endParaRPr lang="en-GB" sz="2000" b="1" dirty="0">
                        <a:latin typeface="+mj-lt"/>
                      </a:endParaRPr>
                    </a:p>
                  </a:txBody>
                  <a:tcPr/>
                </a:tc>
                <a:tc>
                  <a:txBody>
                    <a:bodyPr/>
                    <a:lstStyle/>
                    <a:p>
                      <a:r>
                        <a:rPr lang="en-GB" sz="2000" dirty="0" smtClean="0">
                          <a:latin typeface="+mj-lt"/>
                        </a:rPr>
                        <a:t>Rank order</a:t>
                      </a:r>
                      <a:r>
                        <a:rPr lang="en-GB" sz="2000" baseline="0" dirty="0" smtClean="0">
                          <a:latin typeface="+mj-lt"/>
                        </a:rPr>
                        <a:t> </a:t>
                      </a:r>
                    </a:p>
                    <a:p>
                      <a:r>
                        <a:rPr lang="en-GB" sz="1600" baseline="0" dirty="0" smtClean="0">
                          <a:latin typeface="+mj-lt"/>
                        </a:rPr>
                        <a:t>(1 = best to build on; 5 = never build on)</a:t>
                      </a:r>
                      <a:endParaRPr lang="en-GB" sz="1600" b="1" dirty="0">
                        <a:latin typeface="+mj-lt"/>
                      </a:endParaRPr>
                    </a:p>
                  </a:txBody>
                  <a:tcPr/>
                </a:tc>
              </a:tr>
              <a:tr h="516707">
                <a:tc>
                  <a:txBody>
                    <a:bodyPr/>
                    <a:lstStyle/>
                    <a:p>
                      <a:r>
                        <a:rPr lang="en-GB" sz="1400" dirty="0" smtClean="0"/>
                        <a:t>Brownfield land within </a:t>
                      </a:r>
                      <a:r>
                        <a:rPr lang="en-GB" sz="1400" dirty="0" err="1" smtClean="0"/>
                        <a:t>Puddlewick</a:t>
                      </a:r>
                      <a:endParaRPr lang="en-GB" sz="1400" dirty="0">
                        <a:latin typeface="Proxima Nova Alt Cn Rg" panose="02000506030000020004" pitchFamily="50" charset="0"/>
                      </a:endParaRPr>
                    </a:p>
                  </a:txBody>
                  <a:tcPr anchor="ctr"/>
                </a:tc>
                <a:tc>
                  <a:txBody>
                    <a:bodyPr/>
                    <a:lstStyle/>
                    <a:p>
                      <a:endParaRPr lang="en-GB" sz="1100" dirty="0">
                        <a:latin typeface="Proxima Nova Alt Cn Rg" panose="02000506030000020004" pitchFamily="50" charset="0"/>
                      </a:endParaRPr>
                    </a:p>
                  </a:txBody>
                  <a:tcPr/>
                </a:tc>
                <a:tc>
                  <a:txBody>
                    <a:bodyPr/>
                    <a:lstStyle/>
                    <a:p>
                      <a:endParaRPr lang="en-GB" sz="1100" dirty="0">
                        <a:latin typeface="Proxima Nova Alt Cn Rg" panose="02000506030000020004" pitchFamily="50" charset="0"/>
                      </a:endParaRPr>
                    </a:p>
                  </a:txBody>
                  <a:tcPr/>
                </a:tc>
                <a:tc>
                  <a:txBody>
                    <a:bodyPr/>
                    <a:lstStyle/>
                    <a:p>
                      <a:endParaRPr lang="en-GB" sz="1100" dirty="0">
                        <a:latin typeface="Proxima Nova Alt Cn Rg" panose="02000506030000020004" pitchFamily="50" charset="0"/>
                      </a:endParaRPr>
                    </a:p>
                  </a:txBody>
                  <a:tcPr/>
                </a:tc>
              </a:tr>
              <a:tr h="516707">
                <a:tc>
                  <a:txBody>
                    <a:bodyPr/>
                    <a:lstStyle/>
                    <a:p>
                      <a:r>
                        <a:rPr lang="en-GB" sz="1400" dirty="0" smtClean="0"/>
                        <a:t>Brownfield land outside </a:t>
                      </a:r>
                      <a:r>
                        <a:rPr lang="en-GB" sz="1400" dirty="0" err="1" smtClean="0"/>
                        <a:t>Puddlewick</a:t>
                      </a:r>
                      <a:endParaRPr lang="en-GB" sz="1400" dirty="0">
                        <a:latin typeface="Proxima Nova Alt Cn Rg" panose="02000506030000020004" pitchFamily="50" charset="0"/>
                      </a:endParaRPr>
                    </a:p>
                  </a:txBody>
                  <a:tcPr anchor="ctr"/>
                </a:tc>
                <a:tc>
                  <a:txBody>
                    <a:bodyPr/>
                    <a:lstStyle/>
                    <a:p>
                      <a:endParaRPr lang="en-GB" sz="1100" dirty="0">
                        <a:latin typeface="Proxima Nova Alt Cn Rg" panose="02000506030000020004" pitchFamily="50" charset="0"/>
                      </a:endParaRPr>
                    </a:p>
                  </a:txBody>
                  <a:tcPr/>
                </a:tc>
                <a:tc>
                  <a:txBody>
                    <a:bodyPr/>
                    <a:lstStyle/>
                    <a:p>
                      <a:endParaRPr lang="en-GB" sz="1100" dirty="0">
                        <a:latin typeface="Proxima Nova Alt Cn Rg" panose="02000506030000020004" pitchFamily="50" charset="0"/>
                      </a:endParaRPr>
                    </a:p>
                  </a:txBody>
                  <a:tcPr/>
                </a:tc>
                <a:tc>
                  <a:txBody>
                    <a:bodyPr/>
                    <a:lstStyle/>
                    <a:p>
                      <a:endParaRPr lang="en-GB" sz="1100" dirty="0">
                        <a:latin typeface="Proxima Nova Alt Cn Rg" panose="02000506030000020004" pitchFamily="50" charset="0"/>
                      </a:endParaRPr>
                    </a:p>
                  </a:txBody>
                  <a:tcPr/>
                </a:tc>
              </a:tr>
              <a:tr h="516707">
                <a:tc>
                  <a:txBody>
                    <a:bodyPr/>
                    <a:lstStyle/>
                    <a:p>
                      <a:r>
                        <a:rPr lang="en-GB" sz="1400" dirty="0" smtClean="0"/>
                        <a:t>Greenfield</a:t>
                      </a:r>
                      <a:r>
                        <a:rPr lang="en-GB" sz="1400" baseline="0" dirty="0" smtClean="0"/>
                        <a:t> land</a:t>
                      </a:r>
                      <a:endParaRPr lang="en-GB" sz="1400" dirty="0">
                        <a:latin typeface="Proxima Nova Alt Cn Rg" panose="02000506030000020004" pitchFamily="50" charset="0"/>
                      </a:endParaRPr>
                    </a:p>
                  </a:txBody>
                  <a:tcPr anchor="ctr"/>
                </a:tc>
                <a:tc>
                  <a:txBody>
                    <a:bodyPr/>
                    <a:lstStyle/>
                    <a:p>
                      <a:endParaRPr lang="en-GB" sz="1100" dirty="0">
                        <a:latin typeface="Proxima Nova Alt Cn Rg" panose="02000506030000020004" pitchFamily="50" charset="0"/>
                      </a:endParaRPr>
                    </a:p>
                  </a:txBody>
                  <a:tcPr/>
                </a:tc>
                <a:tc>
                  <a:txBody>
                    <a:bodyPr/>
                    <a:lstStyle/>
                    <a:p>
                      <a:endParaRPr lang="en-GB" sz="1100" dirty="0">
                        <a:latin typeface="Proxima Nova Alt Cn Rg" panose="02000506030000020004" pitchFamily="50" charset="0"/>
                      </a:endParaRPr>
                    </a:p>
                  </a:txBody>
                  <a:tcPr/>
                </a:tc>
                <a:tc>
                  <a:txBody>
                    <a:bodyPr/>
                    <a:lstStyle/>
                    <a:p>
                      <a:endParaRPr lang="en-GB" sz="1100" dirty="0">
                        <a:latin typeface="Proxima Nova Alt Cn Rg" panose="02000506030000020004" pitchFamily="50" charset="0"/>
                      </a:endParaRPr>
                    </a:p>
                  </a:txBody>
                  <a:tcPr/>
                </a:tc>
              </a:tr>
              <a:tr h="516707">
                <a:tc>
                  <a:txBody>
                    <a:bodyPr/>
                    <a:lstStyle/>
                    <a:p>
                      <a:r>
                        <a:rPr lang="en-GB" sz="1400" dirty="0" smtClean="0"/>
                        <a:t>Land within an Area of Outstanding Natural Beauty</a:t>
                      </a:r>
                      <a:endParaRPr lang="en-GB" sz="1400" dirty="0">
                        <a:latin typeface="Proxima Nova Alt Cn Rg" panose="02000506030000020004" pitchFamily="50" charset="0"/>
                      </a:endParaRPr>
                    </a:p>
                  </a:txBody>
                  <a:tcPr anchor="ctr"/>
                </a:tc>
                <a:tc>
                  <a:txBody>
                    <a:bodyPr/>
                    <a:lstStyle/>
                    <a:p>
                      <a:endParaRPr lang="en-GB" sz="1100" dirty="0">
                        <a:latin typeface="Proxima Nova Alt Cn Rg" panose="02000506030000020004" pitchFamily="50" charset="0"/>
                      </a:endParaRPr>
                    </a:p>
                  </a:txBody>
                  <a:tcPr/>
                </a:tc>
                <a:tc>
                  <a:txBody>
                    <a:bodyPr/>
                    <a:lstStyle/>
                    <a:p>
                      <a:endParaRPr lang="en-GB" sz="1100" dirty="0">
                        <a:latin typeface="Proxima Nova Alt Cn Rg" panose="02000506030000020004" pitchFamily="50" charset="0"/>
                      </a:endParaRPr>
                    </a:p>
                  </a:txBody>
                  <a:tcPr/>
                </a:tc>
                <a:tc>
                  <a:txBody>
                    <a:bodyPr/>
                    <a:lstStyle/>
                    <a:p>
                      <a:endParaRPr lang="en-GB" sz="1100" dirty="0">
                        <a:latin typeface="Proxima Nova Alt Cn Rg" panose="02000506030000020004" pitchFamily="50" charset="0"/>
                      </a:endParaRPr>
                    </a:p>
                  </a:txBody>
                  <a:tcPr/>
                </a:tc>
              </a:tr>
              <a:tr h="516707">
                <a:tc>
                  <a:txBody>
                    <a:bodyPr/>
                    <a:lstStyle/>
                    <a:p>
                      <a:r>
                        <a:rPr lang="en-GB" sz="1400" dirty="0" smtClean="0"/>
                        <a:t>Land on the green belt</a:t>
                      </a:r>
                      <a:endParaRPr lang="en-GB" sz="1400" dirty="0">
                        <a:latin typeface="Proxima Nova Alt Cn Rg" panose="02000506030000020004" pitchFamily="50" charset="0"/>
                      </a:endParaRPr>
                    </a:p>
                  </a:txBody>
                  <a:tcPr anchor="ctr"/>
                </a:tc>
                <a:tc>
                  <a:txBody>
                    <a:bodyPr/>
                    <a:lstStyle/>
                    <a:p>
                      <a:endParaRPr lang="en-GB" sz="1100" dirty="0">
                        <a:latin typeface="Proxima Nova Alt Cn Rg" panose="02000506030000020004" pitchFamily="50" charset="0"/>
                      </a:endParaRPr>
                    </a:p>
                  </a:txBody>
                  <a:tcPr/>
                </a:tc>
                <a:tc>
                  <a:txBody>
                    <a:bodyPr/>
                    <a:lstStyle/>
                    <a:p>
                      <a:endParaRPr lang="en-GB" sz="1100" dirty="0">
                        <a:latin typeface="Proxima Nova Alt Cn Rg" panose="02000506030000020004" pitchFamily="50" charset="0"/>
                      </a:endParaRPr>
                    </a:p>
                  </a:txBody>
                  <a:tcPr/>
                </a:tc>
                <a:tc>
                  <a:txBody>
                    <a:bodyPr/>
                    <a:lstStyle/>
                    <a:p>
                      <a:endParaRPr lang="en-GB" sz="1100" dirty="0">
                        <a:latin typeface="Proxima Nova Alt Cn Rg" panose="02000506030000020004" pitchFamily="50" charset="0"/>
                      </a:endParaRPr>
                    </a:p>
                  </a:txBody>
                  <a:tcPr/>
                </a:tc>
              </a:tr>
            </a:tbl>
          </a:graphicData>
        </a:graphic>
      </p:graphicFrame>
      <p:sp>
        <p:nvSpPr>
          <p:cNvPr id="4" name="Title 3"/>
          <p:cNvSpPr>
            <a:spLocks noGrp="1"/>
          </p:cNvSpPr>
          <p:nvPr>
            <p:ph type="title"/>
          </p:nvPr>
        </p:nvSpPr>
        <p:spPr/>
        <p:txBody>
          <a:bodyPr/>
          <a:lstStyle/>
          <a:p>
            <a:r>
              <a:rPr lang="en-GB" dirty="0" smtClean="0"/>
              <a:t>Task…</a:t>
            </a:r>
            <a:endParaRPr lang="en-GB" dirty="0"/>
          </a:p>
        </p:txBody>
      </p:sp>
    </p:spTree>
    <p:extLst>
      <p:ext uri="{BB962C8B-B14F-4D97-AF65-F5344CB8AC3E}">
        <p14:creationId xmlns:p14="http://schemas.microsoft.com/office/powerpoint/2010/main" val="33715787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4808" y="2066570"/>
            <a:ext cx="5227038" cy="3693691"/>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p:txBody>
          <a:bodyPr/>
          <a:lstStyle/>
          <a:p>
            <a:r>
              <a:rPr lang="en-GB" dirty="0" smtClean="0"/>
              <a:t>Option 1: Brownfield land within </a:t>
            </a:r>
            <a:r>
              <a:rPr lang="en-GB" dirty="0" err="1" smtClean="0"/>
              <a:t>puddlewick</a:t>
            </a:r>
            <a:endParaRPr lang="en-GB" dirty="0"/>
          </a:p>
        </p:txBody>
      </p:sp>
      <p:sp>
        <p:nvSpPr>
          <p:cNvPr id="5" name="TextBox 4"/>
          <p:cNvSpPr txBox="1"/>
          <p:nvPr/>
        </p:nvSpPr>
        <p:spPr bwMode="auto">
          <a:xfrm>
            <a:off x="1007435" y="1371600"/>
            <a:ext cx="4114800" cy="381952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p>
            <a:r>
              <a:rPr lang="en-GB" sz="2400" kern="0" dirty="0">
                <a:latin typeface="Proxima Nova Alt Cn Rg" panose="02000506030000020004" pitchFamily="50" charset="0"/>
              </a:rPr>
              <a:t>The site is brownfield land on a former </a:t>
            </a:r>
            <a:r>
              <a:rPr lang="en-GB" sz="2400" kern="0" dirty="0" smtClean="0">
                <a:latin typeface="Proxima Nova Alt Cn Rg" panose="02000506030000020004" pitchFamily="50" charset="0"/>
              </a:rPr>
              <a:t>industrial laundrette </a:t>
            </a:r>
            <a:r>
              <a:rPr lang="en-GB" sz="2400" kern="0" dirty="0">
                <a:latin typeface="Proxima Nova Alt Cn Rg" panose="02000506030000020004" pitchFamily="50" charset="0"/>
              </a:rPr>
              <a:t>in the town. It has good access and the surrounding infrastructure can cope with additional homes. Remedial work would need to take place to remove contaminants from soil on the land as a result of its industrial past.</a:t>
            </a:r>
            <a:endParaRPr lang="en-GB" sz="2400" kern="0" dirty="0" smtClean="0">
              <a:latin typeface="Proxima Nova Alt Cn Rg" panose="02000506030000020004" pitchFamily="50" charset="0"/>
            </a:endParaRPr>
          </a:p>
        </p:txBody>
      </p:sp>
      <p:sp>
        <p:nvSpPr>
          <p:cNvPr id="6" name="TextBox 5"/>
          <p:cNvSpPr txBox="1"/>
          <p:nvPr/>
        </p:nvSpPr>
        <p:spPr bwMode="auto">
          <a:xfrm>
            <a:off x="666750" y="1171575"/>
            <a:ext cx="254960" cy="101917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p>
            <a:r>
              <a:rPr lang="en-GB" sz="5400" i="1" kern="0" dirty="0" smtClean="0">
                <a:latin typeface="Proxima Nova Alt Cn Rg" panose="02000506030000020004" pitchFamily="50" charset="0"/>
              </a:rPr>
              <a:t>“</a:t>
            </a:r>
          </a:p>
        </p:txBody>
      </p:sp>
      <p:sp>
        <p:nvSpPr>
          <p:cNvPr id="7" name="TextBox 6"/>
          <p:cNvSpPr txBox="1"/>
          <p:nvPr/>
        </p:nvSpPr>
        <p:spPr bwMode="auto">
          <a:xfrm>
            <a:off x="4657725" y="4638675"/>
            <a:ext cx="171450" cy="11049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p>
            <a:r>
              <a:rPr lang="en-GB" sz="5400" i="1" kern="0" dirty="0" smtClean="0">
                <a:latin typeface="Proxima Nova Alt Cn Rg" panose="02000506030000020004" pitchFamily="50" charset="0"/>
              </a:rPr>
              <a:t>”</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50495" t="17321" r="18117" b="40945"/>
          <a:stretch/>
        </p:blipFill>
        <p:spPr>
          <a:xfrm>
            <a:off x="5330953" y="1171575"/>
            <a:ext cx="3410712" cy="3204447"/>
          </a:xfrm>
          <a:prstGeom prst="ellipse">
            <a:avLst/>
          </a:prstGeom>
          <a:ln w="63500" cap="rnd">
            <a:solidFill>
              <a:schemeClr val="accent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9116141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91656" y="2014878"/>
            <a:ext cx="5300190" cy="3745384"/>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p:txBody>
          <a:bodyPr/>
          <a:lstStyle/>
          <a:p>
            <a:r>
              <a:rPr lang="en-GB" dirty="0" smtClean="0"/>
              <a:t>Option 2</a:t>
            </a:r>
            <a:r>
              <a:rPr lang="en-GB" dirty="0"/>
              <a:t>: Brownfield land outside </a:t>
            </a:r>
            <a:r>
              <a:rPr lang="en-GB" dirty="0" err="1"/>
              <a:t>Puddlewick</a:t>
            </a:r>
            <a:endParaRPr lang="en-GB" dirty="0"/>
          </a:p>
        </p:txBody>
      </p:sp>
      <p:sp>
        <p:nvSpPr>
          <p:cNvPr id="5" name="TextBox 4"/>
          <p:cNvSpPr txBox="1"/>
          <p:nvPr/>
        </p:nvSpPr>
        <p:spPr bwMode="auto">
          <a:xfrm>
            <a:off x="1007435" y="1371600"/>
            <a:ext cx="4114800" cy="381952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p>
            <a:r>
              <a:rPr lang="en-GB" sz="2400" kern="0" dirty="0">
                <a:latin typeface="Proxima Nova Alt Cn Rg" panose="02000506030000020004" pitchFamily="50" charset="0"/>
              </a:rPr>
              <a:t>The site is on land owned by the Ministry of Defence and was previously used for training purposes. The site has good transport links to </a:t>
            </a:r>
            <a:r>
              <a:rPr lang="en-GB" sz="2400" kern="0" dirty="0" err="1">
                <a:latin typeface="Proxima Nova Alt Cn Rg" panose="02000506030000020004" pitchFamily="50" charset="0"/>
              </a:rPr>
              <a:t>Puddlewick</a:t>
            </a:r>
            <a:r>
              <a:rPr lang="en-GB" sz="2400" kern="0" dirty="0">
                <a:latin typeface="Proxima Nova Alt Cn Rg" panose="02000506030000020004" pitchFamily="50" charset="0"/>
              </a:rPr>
              <a:t> and to the surrounding local areas. Minor remedial works would need to take place to decontaminate the soil.</a:t>
            </a:r>
            <a:endParaRPr lang="en-GB" sz="2400" kern="0" dirty="0" smtClean="0">
              <a:latin typeface="Proxima Nova Alt Cn Rg" panose="02000506030000020004" pitchFamily="50" charset="0"/>
            </a:endParaRPr>
          </a:p>
        </p:txBody>
      </p:sp>
      <p:sp>
        <p:nvSpPr>
          <p:cNvPr id="6" name="TextBox 5"/>
          <p:cNvSpPr txBox="1"/>
          <p:nvPr/>
        </p:nvSpPr>
        <p:spPr bwMode="auto">
          <a:xfrm>
            <a:off x="666750" y="1171575"/>
            <a:ext cx="254960" cy="101917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p>
            <a:r>
              <a:rPr lang="en-GB" sz="5400" i="1" kern="0" dirty="0" smtClean="0">
                <a:latin typeface="Proxima Nova Alt Cn Rg" panose="02000506030000020004" pitchFamily="50" charset="0"/>
              </a:rPr>
              <a:t>“</a:t>
            </a:r>
          </a:p>
        </p:txBody>
      </p:sp>
      <p:sp>
        <p:nvSpPr>
          <p:cNvPr id="7" name="TextBox 6"/>
          <p:cNvSpPr txBox="1"/>
          <p:nvPr/>
        </p:nvSpPr>
        <p:spPr bwMode="auto">
          <a:xfrm>
            <a:off x="4722185" y="4286250"/>
            <a:ext cx="171450" cy="11049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p>
            <a:r>
              <a:rPr lang="en-GB" sz="5400" i="1" kern="0" dirty="0" smtClean="0">
                <a:latin typeface="Proxima Nova Alt Cn Rg" panose="02000506030000020004" pitchFamily="50" charset="0"/>
              </a:rPr>
              <a:t>”</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71985" t="3637" r="254" b="59088"/>
          <a:stretch/>
        </p:blipFill>
        <p:spPr>
          <a:xfrm>
            <a:off x="5361867" y="988930"/>
            <a:ext cx="3475118" cy="32973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818298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91656" y="2014878"/>
            <a:ext cx="5300190" cy="3745384"/>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p:txBody>
          <a:bodyPr/>
          <a:lstStyle/>
          <a:p>
            <a:r>
              <a:rPr lang="en-GB" dirty="0" smtClean="0"/>
              <a:t>Option 3: Greenfield Land</a:t>
            </a:r>
            <a:endParaRPr lang="en-GB" dirty="0"/>
          </a:p>
        </p:txBody>
      </p:sp>
      <p:sp>
        <p:nvSpPr>
          <p:cNvPr id="5" name="TextBox 4"/>
          <p:cNvSpPr txBox="1"/>
          <p:nvPr/>
        </p:nvSpPr>
        <p:spPr bwMode="auto">
          <a:xfrm>
            <a:off x="1007435" y="1371600"/>
            <a:ext cx="4114800" cy="381952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fontScale="92500"/>
          </a:bodyPr>
          <a:lstStyle/>
          <a:p>
            <a:r>
              <a:rPr lang="en-GB" sz="2400" kern="0" dirty="0">
                <a:latin typeface="Proxima Nova Alt Cn Rg" panose="02000506030000020004" pitchFamily="50" charset="0"/>
              </a:rPr>
              <a:t>The site is greenfield land on the outskirts of the town of </a:t>
            </a:r>
            <a:r>
              <a:rPr lang="en-GB" sz="2400" kern="0" dirty="0" err="1">
                <a:latin typeface="Proxima Nova Alt Cn Rg" panose="02000506030000020004" pitchFamily="50" charset="0"/>
              </a:rPr>
              <a:t>Puddlewick</a:t>
            </a:r>
            <a:r>
              <a:rPr lang="en-GB" sz="2400" kern="0" dirty="0">
                <a:latin typeface="Proxima Nova Alt Cn Rg" panose="02000506030000020004" pitchFamily="50" charset="0"/>
              </a:rPr>
              <a:t>. The land is currently being used as a paddock for horses and is privately owned, so there are no access rights for the public. The field has some houses along the outskirts and roads access and transport links would require improvements to sustain new homes. The land is also on a flood plain.</a:t>
            </a:r>
            <a:endParaRPr lang="en-GB" sz="2400" kern="0" dirty="0" smtClean="0">
              <a:latin typeface="Proxima Nova Alt Cn Rg" panose="02000506030000020004" pitchFamily="50" charset="0"/>
            </a:endParaRPr>
          </a:p>
        </p:txBody>
      </p:sp>
      <p:sp>
        <p:nvSpPr>
          <p:cNvPr id="6" name="TextBox 5"/>
          <p:cNvSpPr txBox="1"/>
          <p:nvPr/>
        </p:nvSpPr>
        <p:spPr bwMode="auto">
          <a:xfrm>
            <a:off x="666750" y="1171575"/>
            <a:ext cx="254960" cy="101917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p>
            <a:r>
              <a:rPr lang="en-GB" sz="5400" i="1" kern="0" dirty="0" smtClean="0">
                <a:latin typeface="Proxima Nova Alt Cn Rg" panose="02000506030000020004" pitchFamily="50" charset="0"/>
              </a:rPr>
              <a:t>“</a:t>
            </a:r>
          </a:p>
        </p:txBody>
      </p:sp>
      <p:sp>
        <p:nvSpPr>
          <p:cNvPr id="7" name="TextBox 6"/>
          <p:cNvSpPr txBox="1"/>
          <p:nvPr/>
        </p:nvSpPr>
        <p:spPr bwMode="auto">
          <a:xfrm>
            <a:off x="4703135" y="4638675"/>
            <a:ext cx="171450" cy="11049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p>
            <a:r>
              <a:rPr lang="en-GB" sz="5400" i="1" kern="0" dirty="0" smtClean="0">
                <a:latin typeface="Proxima Nova Alt Cn Rg" panose="02000506030000020004" pitchFamily="50" charset="0"/>
              </a:rPr>
              <a:t>”</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9929" t="36363" r="16706" b="31468"/>
          <a:stretch/>
        </p:blipFill>
        <p:spPr>
          <a:xfrm>
            <a:off x="5541264" y="1022491"/>
            <a:ext cx="3273551" cy="3184962"/>
          </a:xfrm>
          <a:prstGeom prst="ellipse">
            <a:avLst/>
          </a:prstGeom>
          <a:ln w="63500" cap="rnd">
            <a:solidFill>
              <a:schemeClr val="tx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8000074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91656" y="2014878"/>
            <a:ext cx="5300190" cy="3745384"/>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p:txBody>
          <a:bodyPr/>
          <a:lstStyle/>
          <a:p>
            <a:r>
              <a:rPr lang="en-GB" sz="4000" dirty="0" smtClean="0"/>
              <a:t>Option 4</a:t>
            </a:r>
            <a:r>
              <a:rPr lang="en-GB" sz="4000" dirty="0"/>
              <a:t>: Land within an Area of Outstanding Natural Beauty (AONB)</a:t>
            </a:r>
          </a:p>
        </p:txBody>
      </p:sp>
      <p:sp>
        <p:nvSpPr>
          <p:cNvPr id="5" name="TextBox 4"/>
          <p:cNvSpPr txBox="1"/>
          <p:nvPr/>
        </p:nvSpPr>
        <p:spPr bwMode="auto">
          <a:xfrm>
            <a:off x="1007435" y="1371600"/>
            <a:ext cx="4114800" cy="381952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fontScale="85000" lnSpcReduction="10000"/>
          </a:bodyPr>
          <a:lstStyle/>
          <a:p>
            <a:r>
              <a:rPr lang="en-GB" sz="2400" kern="0" dirty="0">
                <a:latin typeface="Proxima Nova Alt Cn Rg" panose="02000506030000020004" pitchFamily="50" charset="0"/>
              </a:rPr>
              <a:t>The site is within an AONB just outside </a:t>
            </a:r>
            <a:r>
              <a:rPr lang="en-GB" sz="2400" kern="0" dirty="0" err="1">
                <a:latin typeface="Proxima Nova Alt Cn Rg" panose="02000506030000020004" pitchFamily="50" charset="0"/>
              </a:rPr>
              <a:t>Puddlewick</a:t>
            </a:r>
            <a:r>
              <a:rPr lang="en-GB" sz="2400" kern="0" dirty="0">
                <a:latin typeface="Proxima Nova Alt Cn Rg" panose="02000506030000020004" pitchFamily="50" charset="0"/>
              </a:rPr>
              <a:t>. It is in close proximity to existing domestic buildings but is within sight of a permitted footpath that ramblers and walkers regularly use. The site is also claimed to be where the rare greater-footed toad nests, a species that has protection status from the government and thus makes the area a Site of Special Scientific Interest (SSSI). Transport links would require improvements to sustain new homes in the area.</a:t>
            </a:r>
            <a:endParaRPr lang="en-GB" sz="2400" kern="0" dirty="0" smtClean="0">
              <a:latin typeface="Proxima Nova Alt Cn Rg" panose="02000506030000020004" pitchFamily="50" charset="0"/>
            </a:endParaRPr>
          </a:p>
        </p:txBody>
      </p:sp>
      <p:sp>
        <p:nvSpPr>
          <p:cNvPr id="6" name="TextBox 5"/>
          <p:cNvSpPr txBox="1"/>
          <p:nvPr/>
        </p:nvSpPr>
        <p:spPr bwMode="auto">
          <a:xfrm>
            <a:off x="666750" y="1171575"/>
            <a:ext cx="254960" cy="101917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p>
            <a:r>
              <a:rPr lang="en-GB" sz="5400" i="1" kern="0" dirty="0" smtClean="0">
                <a:latin typeface="Proxima Nova Alt Cn Rg" panose="02000506030000020004" pitchFamily="50" charset="0"/>
              </a:rPr>
              <a:t>“</a:t>
            </a:r>
          </a:p>
        </p:txBody>
      </p:sp>
      <p:sp>
        <p:nvSpPr>
          <p:cNvPr id="7" name="TextBox 6"/>
          <p:cNvSpPr txBox="1"/>
          <p:nvPr/>
        </p:nvSpPr>
        <p:spPr bwMode="auto">
          <a:xfrm>
            <a:off x="4703135" y="4638675"/>
            <a:ext cx="171450" cy="11049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p>
            <a:r>
              <a:rPr lang="en-GB" sz="5400" i="1" kern="0" dirty="0" smtClean="0">
                <a:latin typeface="Proxima Nova Alt Cn Rg" panose="02000506030000020004" pitchFamily="50" charset="0"/>
              </a:rPr>
              <a:t>”</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7774" t="44391" r="487" b="-858"/>
          <a:stretch/>
        </p:blipFill>
        <p:spPr>
          <a:xfrm>
            <a:off x="5394960" y="1171576"/>
            <a:ext cx="3374136" cy="3225650"/>
          </a:xfrm>
          <a:prstGeom prst="ellipse">
            <a:avLst/>
          </a:prstGeom>
          <a:ln w="63500" cap="rnd">
            <a:solidFill>
              <a:schemeClr val="accent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065129179"/>
      </p:ext>
    </p:extLst>
  </p:cSld>
  <p:clrMapOvr>
    <a:masterClrMapping/>
  </p:clrMapOvr>
</p:sld>
</file>

<file path=ppt/theme/theme1.xml><?xml version="1.0" encoding="utf-8"?>
<a:theme xmlns:a="http://schemas.openxmlformats.org/drawingml/2006/main" name="SKILLSTHEME">
  <a:themeElements>
    <a:clrScheme name="CareersColours">
      <a:dk1>
        <a:srgbClr val="17444F"/>
      </a:dk1>
      <a:lt1>
        <a:srgbClr val="FFFFFF"/>
      </a:lt1>
      <a:dk2>
        <a:srgbClr val="1EACD0"/>
      </a:dk2>
      <a:lt2>
        <a:srgbClr val="A7A9AB"/>
      </a:lt2>
      <a:accent1>
        <a:srgbClr val="17444F"/>
      </a:accent1>
      <a:accent2>
        <a:srgbClr val="CB4157"/>
      </a:accent2>
      <a:accent3>
        <a:srgbClr val="EAC756"/>
      </a:accent3>
      <a:accent4>
        <a:srgbClr val="E27153"/>
      </a:accent4>
      <a:accent5>
        <a:srgbClr val="98CCDB"/>
      </a:accent5>
      <a:accent6>
        <a:srgbClr val="A7A9AB"/>
      </a:accent6>
      <a:hlink>
        <a:srgbClr val="CB4157"/>
      </a:hlink>
      <a:folHlink>
        <a:srgbClr val="98CCDB"/>
      </a:folHlink>
    </a:clrScheme>
    <a:fontScheme name="CAREERS FONTS">
      <a:majorFont>
        <a:latin typeface="Populaire"/>
        <a:ea typeface=""/>
        <a:cs typeface=""/>
      </a:majorFont>
      <a:minorFont>
        <a:latin typeface="Proxima Nova Alt Cn Rg"/>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txDef>
      <a:spPr bwMode="auto">
        <a:noFill/>
        <a:ln w="9525">
          <a:noFill/>
          <a:miter lim="800000"/>
          <a:headEnd/>
          <a:tailEnd/>
        </a:ln>
      </a:spPr>
      <a:bodyPr vert="horz" wrap="square" lIns="91440" tIns="45720" rIns="91440" bIns="45720" numCol="1" anchor="t" anchorCtr="0" compatLnSpc="1">
        <a:prstTxWarp prst="textNoShape">
          <a:avLst/>
        </a:prstTxWarp>
        <a:normAutofit/>
      </a:bodyPr>
      <a:lstStyle>
        <a:defPPr>
          <a:defRPr kern="0" dirty="0" smtClean="0"/>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ARRES_TEMPLATE_WIDESCREEN.potx" id="{AE72B12E-2B79-4040-9BA4-D3FE9F55B66F}" vid="{E1BAB0CE-ED0D-4576-AEAF-3832295C1BF9}"/>
    </a:ext>
  </a:extLst>
</a:theme>
</file>

<file path=docProps/app.xml><?xml version="1.0" encoding="utf-8"?>
<Properties xmlns="http://schemas.openxmlformats.org/officeDocument/2006/extended-properties" xmlns:vt="http://schemas.openxmlformats.org/officeDocument/2006/docPropsVTypes">
  <Template>CARRES_TEMPLATE_WIDESCREEN</Template>
  <TotalTime>568</TotalTime>
  <Words>686</Words>
  <Application>Microsoft Office PowerPoint</Application>
  <PresentationFormat>Widescreen</PresentationFormat>
  <Paragraphs>70</Paragraphs>
  <Slides>11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Populaire</vt:lpstr>
      <vt:lpstr>Proxima Nova Rg</vt:lpstr>
      <vt:lpstr>ＭＳ Ｐゴシック</vt:lpstr>
      <vt:lpstr>Proxima Nova Alt Cn Rg</vt:lpstr>
      <vt:lpstr>Arial</vt:lpstr>
      <vt:lpstr>Proxima Nova Th</vt:lpstr>
      <vt:lpstr>SKILLSTHEME</vt:lpstr>
      <vt:lpstr>Where should we build new homes?</vt:lpstr>
      <vt:lpstr>Definitions…</vt:lpstr>
      <vt:lpstr>Thinking about what you know…</vt:lpstr>
      <vt:lpstr>PowerPoint Presentation</vt:lpstr>
      <vt:lpstr>Task…</vt:lpstr>
      <vt:lpstr>Option 1: Brownfield land within puddlewick</vt:lpstr>
      <vt:lpstr>Option 2: Brownfield land outside Puddlewick</vt:lpstr>
      <vt:lpstr>Option 3: Greenfield Land</vt:lpstr>
      <vt:lpstr>Option 4: Land within an Area of Outstanding Natural Beauty (AONB)</vt:lpstr>
      <vt:lpstr>Option 5: Land on the Green Belt</vt:lpstr>
      <vt:lpstr>Decision time…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Rogers</dc:creator>
  <cp:lastModifiedBy>Catherine Wilson</cp:lastModifiedBy>
  <cp:revision>27</cp:revision>
  <dcterms:created xsi:type="dcterms:W3CDTF">2015-05-29T13:27:58Z</dcterms:created>
  <dcterms:modified xsi:type="dcterms:W3CDTF">2015-06-18T11:30:13Z</dcterms:modified>
</cp:coreProperties>
</file>