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embeddedFontLst>
    <p:embeddedFont>
      <p:font typeface="Populaire" panose="02000603000000000000" pitchFamily="50" charset="0"/>
      <p:regular r:id="rId9"/>
    </p:embeddedFont>
    <p:embeddedFont>
      <p:font typeface="Proxima Nova Rg" panose="02000506030000020004" pitchFamily="50" charset="0"/>
      <p:bold r:id="rId10"/>
      <p:boldItalic r:id="rId11"/>
    </p:embeddedFont>
    <p:embeddedFont>
      <p:font typeface="ＭＳ Ｐゴシック" panose="020B0600070205080204" pitchFamily="34" charset="-128"/>
      <p:regular r:id="rId12"/>
    </p:embeddedFont>
    <p:embeddedFont>
      <p:font typeface="Proxima Nova Cn Rg" panose="02000506030000020004" pitchFamily="50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roxima Nova Alt Cn Rg" panose="02000506030000020004" pitchFamily="50" charset="0"/>
      <p:regular r:id="rId21"/>
      <p:bold r:id="rId22"/>
      <p:italic r:id="rId23"/>
      <p:boldItalic r:id="rId24"/>
    </p:embeddedFont>
    <p:embeddedFont>
      <p:font typeface="Proxima Nova Th" panose="02000506030000020004" pitchFamily="50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75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9B4DF-3AFD-456D-9DE6-BF5C9D4FBF2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3BCEED-F03E-4625-9F07-C5C6830B2CC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dirty="0" smtClean="0">
              <a:latin typeface="Proxima Nova Cn Rg" panose="02000506030000020004" pitchFamily="50" charset="0"/>
            </a:rPr>
            <a:t>Council comes up with ideas and undertakes investigations </a:t>
          </a:r>
          <a:endParaRPr lang="en-GB" dirty="0">
            <a:latin typeface="Proxima Nova Cn Rg" panose="02000506030000020004" pitchFamily="50" charset="0"/>
          </a:endParaRPr>
        </a:p>
      </dgm:t>
    </dgm:pt>
    <dgm:pt modelId="{29D4A4B2-A0C6-4150-AB6E-37018263E4D4}" type="parTrans" cxnId="{CCEAC33C-790F-4DC5-A161-7F92C22C3D09}">
      <dgm:prSet/>
      <dgm:spPr/>
      <dgm:t>
        <a:bodyPr/>
        <a:lstStyle/>
        <a:p>
          <a:endParaRPr lang="en-GB"/>
        </a:p>
      </dgm:t>
    </dgm:pt>
    <dgm:pt modelId="{27417FBB-C42E-4859-8601-80AC14EDC9A8}" type="sibTrans" cxnId="{CCEAC33C-790F-4DC5-A161-7F92C22C3D09}">
      <dgm:prSet/>
      <dgm:spPr/>
      <dgm:t>
        <a:bodyPr/>
        <a:lstStyle/>
        <a:p>
          <a:endParaRPr lang="en-GB"/>
        </a:p>
      </dgm:t>
    </dgm:pt>
    <dgm:pt modelId="{4A38B254-BA59-42B0-822A-23552563B862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GB" dirty="0" smtClean="0">
              <a:latin typeface="Proxima Nova Cn Rg" panose="02000506030000020004" pitchFamily="50" charset="0"/>
            </a:rPr>
            <a:t>The public are asked for their opinions during a Public Consultation</a:t>
          </a:r>
          <a:endParaRPr lang="en-GB" dirty="0">
            <a:latin typeface="Proxima Nova Cn Rg" panose="02000506030000020004" pitchFamily="50" charset="0"/>
          </a:endParaRPr>
        </a:p>
      </dgm:t>
    </dgm:pt>
    <dgm:pt modelId="{4C32EC56-F271-4A54-BBA6-AED85A150642}" type="parTrans" cxnId="{A5182272-6C6C-4C33-9126-4EF9D5F3A987}">
      <dgm:prSet/>
      <dgm:spPr/>
      <dgm:t>
        <a:bodyPr/>
        <a:lstStyle/>
        <a:p>
          <a:endParaRPr lang="en-GB"/>
        </a:p>
      </dgm:t>
    </dgm:pt>
    <dgm:pt modelId="{5E15EDEF-FFE5-4276-9CD7-151CB703D711}" type="sibTrans" cxnId="{A5182272-6C6C-4C33-9126-4EF9D5F3A987}">
      <dgm:prSet/>
      <dgm:spPr/>
      <dgm:t>
        <a:bodyPr/>
        <a:lstStyle/>
        <a:p>
          <a:endParaRPr lang="en-GB"/>
        </a:p>
      </dgm:t>
    </dgm:pt>
    <dgm:pt modelId="{D4D16DCE-53FE-4BB7-BC4A-AB7638487110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dirty="0" smtClean="0">
              <a:latin typeface="Proxima Nova Cn Rg" panose="02000506030000020004" pitchFamily="50" charset="0"/>
            </a:rPr>
            <a:t>The council alters its plans and responds to the public.</a:t>
          </a:r>
          <a:endParaRPr lang="en-GB" dirty="0">
            <a:latin typeface="Proxima Nova Cn Rg" panose="02000506030000020004" pitchFamily="50" charset="0"/>
          </a:endParaRPr>
        </a:p>
      </dgm:t>
    </dgm:pt>
    <dgm:pt modelId="{EABDC6B5-6976-493C-BAB4-762EAE9FAEC8}" type="parTrans" cxnId="{8DB60857-C5B3-4DE4-B836-CC1E061487F1}">
      <dgm:prSet/>
      <dgm:spPr/>
      <dgm:t>
        <a:bodyPr/>
        <a:lstStyle/>
        <a:p>
          <a:endParaRPr lang="en-GB"/>
        </a:p>
      </dgm:t>
    </dgm:pt>
    <dgm:pt modelId="{8F52EDEB-FEA6-4840-947A-D18BCBBE17F8}" type="sibTrans" cxnId="{8DB60857-C5B3-4DE4-B836-CC1E061487F1}">
      <dgm:prSet/>
      <dgm:spPr/>
      <dgm:t>
        <a:bodyPr/>
        <a:lstStyle/>
        <a:p>
          <a:endParaRPr lang="en-GB"/>
        </a:p>
      </dgm:t>
    </dgm:pt>
    <dgm:pt modelId="{6700BC86-AB85-486A-A6A8-8044FD7A169A}" type="pres">
      <dgm:prSet presAssocID="{8829B4DF-3AFD-456D-9DE6-BF5C9D4FBF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5D45A8-151B-4A97-969A-3E5897261F41}" type="pres">
      <dgm:prSet presAssocID="{5D3BCEED-F03E-4625-9F07-C5C6830B2C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E29562-4ED7-47FA-86B4-AE0241BF81C6}" type="pres">
      <dgm:prSet presAssocID="{27417FBB-C42E-4859-8601-80AC14EDC9A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3A3913C-8848-4D85-BBF4-AE1DA8AA73E4}" type="pres">
      <dgm:prSet presAssocID="{27417FBB-C42E-4859-8601-80AC14EDC9A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8BF2FB8-ACA4-455C-9269-DC997E6462DB}" type="pres">
      <dgm:prSet presAssocID="{4A38B254-BA59-42B0-822A-23552563B8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50B8C0-623C-49DB-9A50-EBFEFBB338B6}" type="pres">
      <dgm:prSet presAssocID="{5E15EDEF-FFE5-4276-9CD7-151CB703D71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1C446734-D360-4457-BB2B-DA1C6A40AA15}" type="pres">
      <dgm:prSet presAssocID="{5E15EDEF-FFE5-4276-9CD7-151CB703D71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D03FC65-D62C-4F1D-9176-0ECFE2C7C768}" type="pres">
      <dgm:prSet presAssocID="{D4D16DCE-53FE-4BB7-BC4A-AB76384871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7FDD9D-3422-40CD-89C9-AAF4C2F6B0F3}" type="pres">
      <dgm:prSet presAssocID="{8F52EDEB-FEA6-4840-947A-D18BCBBE17F8}" presName="sibTrans" presStyleLbl="sibTrans2D1" presStyleIdx="2" presStyleCnt="3"/>
      <dgm:spPr/>
      <dgm:t>
        <a:bodyPr/>
        <a:lstStyle/>
        <a:p>
          <a:endParaRPr lang="en-GB"/>
        </a:p>
      </dgm:t>
    </dgm:pt>
    <dgm:pt modelId="{7DDBA1AA-228A-4F64-B746-F56A195D31ED}" type="pres">
      <dgm:prSet presAssocID="{8F52EDEB-FEA6-4840-947A-D18BCBBE17F8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A0E73A3-52C4-46E3-960B-134B1F7D49E2}" type="presOf" srcId="{27417FBB-C42E-4859-8601-80AC14EDC9A8}" destId="{53A3913C-8848-4D85-BBF4-AE1DA8AA73E4}" srcOrd="1" destOrd="0" presId="urn:microsoft.com/office/officeart/2005/8/layout/cycle2"/>
    <dgm:cxn modelId="{CCEAC33C-790F-4DC5-A161-7F92C22C3D09}" srcId="{8829B4DF-3AFD-456D-9DE6-BF5C9D4FBF2C}" destId="{5D3BCEED-F03E-4625-9F07-C5C6830B2CC2}" srcOrd="0" destOrd="0" parTransId="{29D4A4B2-A0C6-4150-AB6E-37018263E4D4}" sibTransId="{27417FBB-C42E-4859-8601-80AC14EDC9A8}"/>
    <dgm:cxn modelId="{2E1A10B0-391F-41E9-B8C4-9C834CDEF174}" type="presOf" srcId="{5E15EDEF-FFE5-4276-9CD7-151CB703D711}" destId="{1C446734-D360-4457-BB2B-DA1C6A40AA15}" srcOrd="1" destOrd="0" presId="urn:microsoft.com/office/officeart/2005/8/layout/cycle2"/>
    <dgm:cxn modelId="{02992D6A-7EDF-47C1-B030-EF9B991515DF}" type="presOf" srcId="{8F52EDEB-FEA6-4840-947A-D18BCBBE17F8}" destId="{7DDBA1AA-228A-4F64-B746-F56A195D31ED}" srcOrd="1" destOrd="0" presId="urn:microsoft.com/office/officeart/2005/8/layout/cycle2"/>
    <dgm:cxn modelId="{68D018BB-5B0A-4608-8C81-CF4089D91C47}" type="presOf" srcId="{8F52EDEB-FEA6-4840-947A-D18BCBBE17F8}" destId="{F37FDD9D-3422-40CD-89C9-AAF4C2F6B0F3}" srcOrd="0" destOrd="0" presId="urn:microsoft.com/office/officeart/2005/8/layout/cycle2"/>
    <dgm:cxn modelId="{8DB60857-C5B3-4DE4-B836-CC1E061487F1}" srcId="{8829B4DF-3AFD-456D-9DE6-BF5C9D4FBF2C}" destId="{D4D16DCE-53FE-4BB7-BC4A-AB7638487110}" srcOrd="2" destOrd="0" parTransId="{EABDC6B5-6976-493C-BAB4-762EAE9FAEC8}" sibTransId="{8F52EDEB-FEA6-4840-947A-D18BCBBE17F8}"/>
    <dgm:cxn modelId="{EB5D0197-D314-420B-BB17-35DB3249718E}" type="presOf" srcId="{8829B4DF-3AFD-456D-9DE6-BF5C9D4FBF2C}" destId="{6700BC86-AB85-486A-A6A8-8044FD7A169A}" srcOrd="0" destOrd="0" presId="urn:microsoft.com/office/officeart/2005/8/layout/cycle2"/>
    <dgm:cxn modelId="{3B628EA6-96A8-42DF-A018-DBD4CBBDC161}" type="presOf" srcId="{27417FBB-C42E-4859-8601-80AC14EDC9A8}" destId="{B3E29562-4ED7-47FA-86B4-AE0241BF81C6}" srcOrd="0" destOrd="0" presId="urn:microsoft.com/office/officeart/2005/8/layout/cycle2"/>
    <dgm:cxn modelId="{DFD7D95A-9E25-47B6-96C5-E0F03DAF5524}" type="presOf" srcId="{5E15EDEF-FFE5-4276-9CD7-151CB703D711}" destId="{6950B8C0-623C-49DB-9A50-EBFEFBB338B6}" srcOrd="0" destOrd="0" presId="urn:microsoft.com/office/officeart/2005/8/layout/cycle2"/>
    <dgm:cxn modelId="{EC9568E9-65E8-45C2-A513-DB066CDEDC18}" type="presOf" srcId="{4A38B254-BA59-42B0-822A-23552563B862}" destId="{18BF2FB8-ACA4-455C-9269-DC997E6462DB}" srcOrd="0" destOrd="0" presId="urn:microsoft.com/office/officeart/2005/8/layout/cycle2"/>
    <dgm:cxn modelId="{FC08C4A5-7379-4248-A37E-A88DF0F01BE1}" type="presOf" srcId="{5D3BCEED-F03E-4625-9F07-C5C6830B2CC2}" destId="{A75D45A8-151B-4A97-969A-3E5897261F41}" srcOrd="0" destOrd="0" presId="urn:microsoft.com/office/officeart/2005/8/layout/cycle2"/>
    <dgm:cxn modelId="{A5182272-6C6C-4C33-9126-4EF9D5F3A987}" srcId="{8829B4DF-3AFD-456D-9DE6-BF5C9D4FBF2C}" destId="{4A38B254-BA59-42B0-822A-23552563B862}" srcOrd="1" destOrd="0" parTransId="{4C32EC56-F271-4A54-BBA6-AED85A150642}" sibTransId="{5E15EDEF-FFE5-4276-9CD7-151CB703D711}"/>
    <dgm:cxn modelId="{80CF3A2B-2DB5-4F52-B33D-A847F6B2B39E}" type="presOf" srcId="{D4D16DCE-53FE-4BB7-BC4A-AB7638487110}" destId="{1D03FC65-D62C-4F1D-9176-0ECFE2C7C768}" srcOrd="0" destOrd="0" presId="urn:microsoft.com/office/officeart/2005/8/layout/cycle2"/>
    <dgm:cxn modelId="{CAE0F573-DD3A-40BE-B232-9DC4C2E749BD}" type="presParOf" srcId="{6700BC86-AB85-486A-A6A8-8044FD7A169A}" destId="{A75D45A8-151B-4A97-969A-3E5897261F41}" srcOrd="0" destOrd="0" presId="urn:microsoft.com/office/officeart/2005/8/layout/cycle2"/>
    <dgm:cxn modelId="{96BBA18D-0741-4AFF-978F-DFD0C7917929}" type="presParOf" srcId="{6700BC86-AB85-486A-A6A8-8044FD7A169A}" destId="{B3E29562-4ED7-47FA-86B4-AE0241BF81C6}" srcOrd="1" destOrd="0" presId="urn:microsoft.com/office/officeart/2005/8/layout/cycle2"/>
    <dgm:cxn modelId="{4F0D9DE6-0846-4F0F-9931-75EA75428DD8}" type="presParOf" srcId="{B3E29562-4ED7-47FA-86B4-AE0241BF81C6}" destId="{53A3913C-8848-4D85-BBF4-AE1DA8AA73E4}" srcOrd="0" destOrd="0" presId="urn:microsoft.com/office/officeart/2005/8/layout/cycle2"/>
    <dgm:cxn modelId="{3C564B15-369D-4906-AB3D-F46ACEB7D537}" type="presParOf" srcId="{6700BC86-AB85-486A-A6A8-8044FD7A169A}" destId="{18BF2FB8-ACA4-455C-9269-DC997E6462DB}" srcOrd="2" destOrd="0" presId="urn:microsoft.com/office/officeart/2005/8/layout/cycle2"/>
    <dgm:cxn modelId="{95357827-0EE2-4B4B-B467-E40138D42AC0}" type="presParOf" srcId="{6700BC86-AB85-486A-A6A8-8044FD7A169A}" destId="{6950B8C0-623C-49DB-9A50-EBFEFBB338B6}" srcOrd="3" destOrd="0" presId="urn:microsoft.com/office/officeart/2005/8/layout/cycle2"/>
    <dgm:cxn modelId="{462EE672-793F-4812-90A7-DB7D3B6B69D6}" type="presParOf" srcId="{6950B8C0-623C-49DB-9A50-EBFEFBB338B6}" destId="{1C446734-D360-4457-BB2B-DA1C6A40AA15}" srcOrd="0" destOrd="0" presId="urn:microsoft.com/office/officeart/2005/8/layout/cycle2"/>
    <dgm:cxn modelId="{80583DE2-E5F4-484B-A7B3-1C41F72FAA58}" type="presParOf" srcId="{6700BC86-AB85-486A-A6A8-8044FD7A169A}" destId="{1D03FC65-D62C-4F1D-9176-0ECFE2C7C768}" srcOrd="4" destOrd="0" presId="urn:microsoft.com/office/officeart/2005/8/layout/cycle2"/>
    <dgm:cxn modelId="{D80960FA-640B-48F9-B761-F3DC76D3EC38}" type="presParOf" srcId="{6700BC86-AB85-486A-A6A8-8044FD7A169A}" destId="{F37FDD9D-3422-40CD-89C9-AAF4C2F6B0F3}" srcOrd="5" destOrd="0" presId="urn:microsoft.com/office/officeart/2005/8/layout/cycle2"/>
    <dgm:cxn modelId="{0781B2C6-BE43-419B-8528-CEAB990EBB61}" type="presParOf" srcId="{F37FDD9D-3422-40CD-89C9-AAF4C2F6B0F3}" destId="{7DDBA1AA-228A-4F64-B746-F56A195D31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D45A8-151B-4A97-969A-3E5897261F41}">
      <dsp:nvSpPr>
        <dsp:cNvPr id="0" name=""/>
        <dsp:cNvSpPr/>
      </dsp:nvSpPr>
      <dsp:spPr>
        <a:xfrm>
          <a:off x="2099665" y="1064"/>
          <a:ext cx="1802224" cy="1802224"/>
        </a:xfrm>
        <a:prstGeom prst="ellipse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latin typeface="Proxima Nova Cn Rg" panose="02000506030000020004" pitchFamily="50" charset="0"/>
            </a:rPr>
            <a:t>Council comes up with ideas and undertakes investigations </a:t>
          </a:r>
          <a:endParaRPr lang="en-GB" sz="1700" kern="1200" dirty="0">
            <a:latin typeface="Proxima Nova Cn Rg" panose="02000506030000020004" pitchFamily="50" charset="0"/>
          </a:endParaRPr>
        </a:p>
      </dsp:txBody>
      <dsp:txXfrm>
        <a:off x="2363595" y="264994"/>
        <a:ext cx="1274364" cy="1274364"/>
      </dsp:txXfrm>
    </dsp:sp>
    <dsp:sp modelId="{B3E29562-4ED7-47FA-86B4-AE0241BF81C6}">
      <dsp:nvSpPr>
        <dsp:cNvPr id="0" name=""/>
        <dsp:cNvSpPr/>
      </dsp:nvSpPr>
      <dsp:spPr>
        <a:xfrm rot="3600000">
          <a:off x="3431020" y="1757645"/>
          <a:ext cx="478498" cy="60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466907" y="1817136"/>
        <a:ext cx="334949" cy="364950"/>
      </dsp:txXfrm>
    </dsp:sp>
    <dsp:sp modelId="{18BF2FB8-ACA4-455C-9269-DC997E6462DB}">
      <dsp:nvSpPr>
        <dsp:cNvPr id="0" name=""/>
        <dsp:cNvSpPr/>
      </dsp:nvSpPr>
      <dsp:spPr>
        <a:xfrm>
          <a:off x="3452190" y="2343707"/>
          <a:ext cx="1802224" cy="1802224"/>
        </a:xfrm>
        <a:prstGeom prst="ellipse">
          <a:avLst/>
        </a:prstGeom>
        <a:solidFill>
          <a:schemeClr val="accent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latin typeface="Proxima Nova Cn Rg" panose="02000506030000020004" pitchFamily="50" charset="0"/>
            </a:rPr>
            <a:t>The public are asked for their opinions during a Public Consultation</a:t>
          </a:r>
          <a:endParaRPr lang="en-GB" sz="1700" kern="1200" dirty="0">
            <a:latin typeface="Proxima Nova Cn Rg" panose="02000506030000020004" pitchFamily="50" charset="0"/>
          </a:endParaRPr>
        </a:p>
      </dsp:txBody>
      <dsp:txXfrm>
        <a:off x="3716120" y="2607637"/>
        <a:ext cx="1274364" cy="1274364"/>
      </dsp:txXfrm>
    </dsp:sp>
    <dsp:sp modelId="{6950B8C0-623C-49DB-9A50-EBFEFBB338B6}">
      <dsp:nvSpPr>
        <dsp:cNvPr id="0" name=""/>
        <dsp:cNvSpPr/>
      </dsp:nvSpPr>
      <dsp:spPr>
        <a:xfrm rot="10800000">
          <a:off x="2775070" y="2940694"/>
          <a:ext cx="478498" cy="60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2918619" y="3062344"/>
        <a:ext cx="334949" cy="364950"/>
      </dsp:txXfrm>
    </dsp:sp>
    <dsp:sp modelId="{1D03FC65-D62C-4F1D-9176-0ECFE2C7C768}">
      <dsp:nvSpPr>
        <dsp:cNvPr id="0" name=""/>
        <dsp:cNvSpPr/>
      </dsp:nvSpPr>
      <dsp:spPr>
        <a:xfrm>
          <a:off x="747139" y="2343707"/>
          <a:ext cx="1802224" cy="1802224"/>
        </a:xfrm>
        <a:prstGeom prst="ellipse">
          <a:avLst/>
        </a:prstGeom>
        <a:solidFill>
          <a:schemeClr val="tx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latin typeface="Proxima Nova Cn Rg" panose="02000506030000020004" pitchFamily="50" charset="0"/>
            </a:rPr>
            <a:t>The council alters its plans and responds to the public.</a:t>
          </a:r>
          <a:endParaRPr lang="en-GB" sz="1700" kern="1200" dirty="0">
            <a:latin typeface="Proxima Nova Cn Rg" panose="02000506030000020004" pitchFamily="50" charset="0"/>
          </a:endParaRPr>
        </a:p>
      </dsp:txBody>
      <dsp:txXfrm>
        <a:off x="1011069" y="2607637"/>
        <a:ext cx="1274364" cy="1274364"/>
      </dsp:txXfrm>
    </dsp:sp>
    <dsp:sp modelId="{F37FDD9D-3422-40CD-89C9-AAF4C2F6B0F3}">
      <dsp:nvSpPr>
        <dsp:cNvPr id="0" name=""/>
        <dsp:cNvSpPr/>
      </dsp:nvSpPr>
      <dsp:spPr>
        <a:xfrm rot="18000000">
          <a:off x="2078494" y="1781101"/>
          <a:ext cx="478498" cy="60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114381" y="1964910"/>
        <a:ext cx="334949" cy="36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133D-1996-4D71-953D-BA111C2C139B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2492-72D5-4F58-934A-28E194CF0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2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http://www.southoxon.gov.uk/sites/default/files/2015-02-02_SODC%20LP2031%20REFINED%20OPTIONS%20DOCUMENT%20Final%20web%20ready_1.pdf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52492-72D5-4F58-934A-28E194CF0E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Plan 2031 summary document available here: http://www.southoxon.gov.uk/sites/default/files/2015-02-16_SODC LP2031 Leaflet Final Right Way </a:t>
            </a:r>
            <a:r>
              <a:rPr lang="en-GB" dirty="0" err="1" smtClean="0"/>
              <a:t>Upcombined</a:t>
            </a:r>
            <a:r>
              <a:rPr lang="en-GB" dirty="0" smtClean="0"/>
              <a:t> web.pdf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52492-72D5-4F58-934A-28E194CF0E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planning guidance on the Green</a:t>
            </a:r>
            <a:r>
              <a:rPr lang="en-GB" baseline="0" dirty="0" smtClean="0"/>
              <a:t> Belt at: </a:t>
            </a:r>
            <a:r>
              <a:rPr lang="en-GB" dirty="0" smtClean="0"/>
              <a:t>http://planningguidance.planningportal.gov.uk/blog/policy/achieving-sustainable-development/delivering-sustainable-development/9-protecting-green-belt-land/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52492-72D5-4F58-934A-28E194CF0E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3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23024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8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457C91C-4EA9-4972-A69F-32959F7DC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1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457C91C-4EA9-4972-A69F-32959F7DC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0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1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284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474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390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64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91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421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FD9DE59-4C5B-412E-8669-DB6C3A379D78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457C91C-4EA9-4972-A69F-32959F7DCFE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223610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oxon.gov.uk/sites/default/files/2015-02-16_SODC%20LP2031%20Leaflet%20Final%20Right%20Way%20Upcombined%20web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How does South Oxfordshire plan to meet the housing need?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>
                <a:latin typeface="Populaire" panose="02000603000000000000" pitchFamily="50" charset="0"/>
              </a:rPr>
              <a:t>Lesson 7</a:t>
            </a:r>
            <a:endParaRPr lang="en-GB" sz="2800" dirty="0">
              <a:latin typeface="Populaire" panose="02000603000000000000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Understanding how South Oxfordshire plans to meet the demand for new homes.</a:t>
            </a:r>
          </a:p>
        </p:txBody>
      </p:sp>
    </p:spTree>
    <p:extLst>
      <p:ext uri="{BB962C8B-B14F-4D97-AF65-F5344CB8AC3E}">
        <p14:creationId xmlns:p14="http://schemas.microsoft.com/office/powerpoint/2010/main" val="572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03758554"/>
              </p:ext>
            </p:extLst>
          </p:nvPr>
        </p:nvGraphicFramePr>
        <p:xfrm>
          <a:off x="6387921" y="1584101"/>
          <a:ext cx="6001555" cy="414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4288664" y="4224270"/>
            <a:ext cx="2202288" cy="133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Cn Rg" panose="02000506030000020004" pitchFamily="50" charset="0"/>
              </a:rPr>
              <a:t>When everyone is happy the council publish a ‘Local Plan’</a:t>
            </a:r>
            <a:endParaRPr lang="en-GB" dirty="0">
              <a:latin typeface="Proxima Nova Cn Rg" panose="02000506030000020004" pitchFamily="50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6490951" y="4520482"/>
            <a:ext cx="630817" cy="74697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07435" y="1709449"/>
            <a:ext cx="3799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Proxima Nova Cn Rg" panose="02000506030000020004" pitchFamily="50" charset="0"/>
              </a:rPr>
              <a:t>Write two lists:</a:t>
            </a:r>
          </a:p>
          <a:p>
            <a:endParaRPr lang="en-GB" dirty="0" smtClean="0">
              <a:latin typeface="Proxima Nova Cn Rg" panose="02000506030000020004" pitchFamily="50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Proxima Nova Cn Rg" panose="02000506030000020004" pitchFamily="50" charset="0"/>
              </a:rPr>
              <a:t>Name the groups of people that should be consulted.</a:t>
            </a:r>
          </a:p>
          <a:p>
            <a:pPr marL="342900" indent="-342900">
              <a:buAutoNum type="arabicPeriod"/>
            </a:pPr>
            <a:endParaRPr lang="en-GB" dirty="0" smtClean="0">
              <a:latin typeface="Proxima Nova Cn Rg" panose="02000506030000020004" pitchFamily="50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Proxima Nova Cn Rg" panose="02000506030000020004" pitchFamily="50" charset="0"/>
              </a:rPr>
              <a:t>What investigations do you think the council need to make?</a:t>
            </a:r>
            <a:endParaRPr lang="en-GB" dirty="0">
              <a:latin typeface="Proxima Nova Cn Rg" panose="020005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local plan…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7435" y="1074593"/>
            <a:ext cx="7811250" cy="5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600" dirty="0">
                <a:latin typeface="Proxima Nova Cn Rg" panose="02000506030000020004" pitchFamily="50" charset="0"/>
              </a:rPr>
              <a:t>Look at the simplified process for developing a local plan</a:t>
            </a:r>
            <a:r>
              <a:rPr lang="en-GB" sz="2600" dirty="0" smtClean="0">
                <a:latin typeface="Proxima Nova Cn Rg" panose="02000506030000020004" pitchFamily="50" charset="0"/>
              </a:rPr>
              <a:t>.</a:t>
            </a:r>
            <a:endParaRPr lang="en-GB" sz="2600" dirty="0">
              <a:latin typeface="Proxima Nova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9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4064"/>
          <a:stretch/>
        </p:blipFill>
        <p:spPr>
          <a:xfrm>
            <a:off x="-1" y="4102447"/>
            <a:ext cx="5788988" cy="194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1" b="27835"/>
          <a:stretch/>
        </p:blipFill>
        <p:spPr>
          <a:xfrm>
            <a:off x="5788987" y="52041"/>
            <a:ext cx="6403013" cy="599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435" y="1019612"/>
            <a:ext cx="4593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Proxima Nova Cn Rg" panose="02000506030000020004" pitchFamily="50" charset="0"/>
              </a:rPr>
              <a:t>These are the studies that South Oxfordshire Council have carried out as part of their Local Plan 2031.  </a:t>
            </a:r>
          </a:p>
          <a:p>
            <a:endParaRPr lang="en-GB" dirty="0">
              <a:latin typeface="Proxima Nova Cn Rg" panose="02000506030000020004" pitchFamily="50" charset="0"/>
            </a:endParaRPr>
          </a:p>
          <a:p>
            <a:r>
              <a:rPr lang="en-GB" dirty="0" smtClean="0">
                <a:latin typeface="Proxima Nova Cn Rg" panose="02000506030000020004" pitchFamily="50" charset="0"/>
              </a:rPr>
              <a:t>For each one:</a:t>
            </a:r>
          </a:p>
          <a:p>
            <a:endParaRPr lang="en-GB" dirty="0" smtClean="0">
              <a:latin typeface="Proxima Nova Cn Rg" panose="02000506030000020004" pitchFamily="50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Proxima Nova Cn Rg" panose="02000506030000020004" pitchFamily="50" charset="0"/>
              </a:rPr>
              <a:t>Identify the groups of people that would be affected.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Proxima Nova Cn Rg" panose="02000506030000020004" pitchFamily="50" charset="0"/>
              </a:rPr>
              <a:t>Add a ‘so that’ statement – why is it important to carry out each study?</a:t>
            </a:r>
            <a:endParaRPr lang="en-GB" dirty="0">
              <a:latin typeface="Proxima Nova Cn Rg" panose="02000506030000020004" pitchFamily="50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below…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6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435" y="1136701"/>
            <a:ext cx="996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Proxima Nova Cn Rg" panose="02000506030000020004" pitchFamily="50" charset="0"/>
                <a:hlinkClick r:id="rId3"/>
              </a:rPr>
              <a:t>Use the information contained in the Local Plan 2031 summary document</a:t>
            </a:r>
            <a:r>
              <a:rPr lang="en-GB" dirty="0">
                <a:latin typeface="Proxima Nova Cn Rg" panose="02000506030000020004" pitchFamily="50" charset="0"/>
              </a:rPr>
              <a:t> </a:t>
            </a:r>
            <a:r>
              <a:rPr lang="en-GB" dirty="0" smtClean="0">
                <a:latin typeface="Proxima Nova Cn Rg" panose="02000506030000020004" pitchFamily="50" charset="0"/>
              </a:rPr>
              <a:t>to fill in the following table.  Remember to name groups of people who would object / support each idea.</a:t>
            </a:r>
            <a:endParaRPr lang="en-GB" dirty="0">
              <a:latin typeface="Proxima Nova Cn Rg" panose="02000506030000020004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91761"/>
              </p:ext>
            </p:extLst>
          </p:nvPr>
        </p:nvGraphicFramePr>
        <p:xfrm>
          <a:off x="311398" y="1961250"/>
          <a:ext cx="11593386" cy="3887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4462"/>
                <a:gridCol w="3864462"/>
                <a:gridCol w="3864462"/>
              </a:tblGrid>
              <a:tr h="555348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Populaire" panose="02000603000000000000" pitchFamily="50" charset="0"/>
                        </a:rPr>
                        <a:t>Area</a:t>
                      </a:r>
                      <a:r>
                        <a:rPr lang="en-GB" sz="2400" b="1" baseline="0" dirty="0" smtClean="0">
                          <a:latin typeface="Populaire" panose="02000603000000000000" pitchFamily="50" charset="0"/>
                        </a:rPr>
                        <a:t> for new housing</a:t>
                      </a:r>
                      <a:endParaRPr lang="en-GB" sz="2400" b="1" dirty="0">
                        <a:latin typeface="Populaire" panose="02000603000000000000" pitchFamily="50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Populaire" panose="02000603000000000000" pitchFamily="50" charset="0"/>
                        </a:rPr>
                        <a:t>Advantages</a:t>
                      </a:r>
                      <a:endParaRPr lang="en-GB" sz="2400" b="1" dirty="0">
                        <a:latin typeface="Populaire" panose="02000603000000000000" pitchFamily="50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Populaire" panose="02000603000000000000" pitchFamily="50" charset="0"/>
                        </a:rPr>
                        <a:t>Disadvantages</a:t>
                      </a:r>
                      <a:endParaRPr lang="en-GB" sz="2400" b="1" dirty="0">
                        <a:latin typeface="Populaire" panose="02000603000000000000" pitchFamily="50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53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Science Vale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</a:tr>
              <a:tr h="5553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Market Towns and Larger Villages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</a:tr>
              <a:tr h="5553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Smaller</a:t>
                      </a:r>
                      <a:r>
                        <a:rPr lang="en-GB" sz="2000" baseline="0" dirty="0" smtClean="0">
                          <a:latin typeface="Proxima Nova Cn Rg" panose="02000506030000020004" pitchFamily="50" charset="0"/>
                        </a:rPr>
                        <a:t> Villages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</a:tr>
              <a:tr h="5553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Larger Villages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</a:tr>
              <a:tr h="5553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Travelling communities 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</a:tr>
              <a:tr h="55534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Town</a:t>
                      </a:r>
                      <a:r>
                        <a:rPr lang="en-GB" sz="2000" baseline="0" dirty="0" smtClean="0">
                          <a:latin typeface="Proxima Nova Cn Rg" panose="02000506030000020004" pitchFamily="50" charset="0"/>
                        </a:rPr>
                        <a:t> centres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Proxima Nova Cn Rg" panose="02000506030000020004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should the new homes go?</a:t>
            </a:r>
          </a:p>
        </p:txBody>
      </p:sp>
    </p:spTree>
    <p:extLst>
      <p:ext uri="{BB962C8B-B14F-4D97-AF65-F5344CB8AC3E}">
        <p14:creationId xmlns:p14="http://schemas.microsoft.com/office/powerpoint/2010/main" val="120572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Belt serves five </a:t>
            </a:r>
            <a:r>
              <a:rPr lang="en-GB" dirty="0" smtClean="0"/>
              <a:t>purposes…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07435" y="958483"/>
            <a:ext cx="10155116" cy="337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kern="0" dirty="0">
                <a:latin typeface="Populaire" panose="02000603000000000000" pitchFamily="50" charset="0"/>
              </a:rPr>
              <a:t>to check the unrestricted sprawl of large built-up areas</a:t>
            </a:r>
            <a:r>
              <a:rPr lang="en-GB" sz="2800" kern="0" dirty="0" smtClean="0">
                <a:latin typeface="Populaire" panose="02000603000000000000" pitchFamily="50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kern="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to </a:t>
            </a:r>
            <a:r>
              <a:rPr lang="en-GB" sz="2800" kern="0" dirty="0">
                <a:solidFill>
                  <a:schemeClr val="accent2"/>
                </a:solidFill>
                <a:latin typeface="Populaire" panose="02000603000000000000" pitchFamily="50" charset="0"/>
              </a:rPr>
              <a:t>prevent neighbouring towns merging into one another</a:t>
            </a:r>
            <a:r>
              <a:rPr lang="en-GB" sz="2800" kern="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kern="0" dirty="0" smtClean="0">
                <a:solidFill>
                  <a:schemeClr val="accent3"/>
                </a:solidFill>
                <a:latin typeface="Populaire" panose="02000603000000000000" pitchFamily="50" charset="0"/>
              </a:rPr>
              <a:t>to </a:t>
            </a:r>
            <a:r>
              <a:rPr lang="en-GB" sz="2800" kern="0" dirty="0">
                <a:solidFill>
                  <a:schemeClr val="accent3"/>
                </a:solidFill>
                <a:latin typeface="Populaire" panose="02000603000000000000" pitchFamily="50" charset="0"/>
              </a:rPr>
              <a:t>assist in safeguarding the countryside from encroachment</a:t>
            </a:r>
            <a:r>
              <a:rPr lang="en-GB" sz="2800" kern="0" dirty="0" smtClean="0">
                <a:solidFill>
                  <a:schemeClr val="accent3"/>
                </a:solidFill>
                <a:latin typeface="Populaire" panose="02000603000000000000" pitchFamily="50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kern="0" dirty="0" smtClean="0">
                <a:solidFill>
                  <a:schemeClr val="accent4"/>
                </a:solidFill>
                <a:latin typeface="Populaire" panose="02000603000000000000" pitchFamily="50" charset="0"/>
              </a:rPr>
              <a:t>to </a:t>
            </a:r>
            <a:r>
              <a:rPr lang="en-GB" sz="2800" kern="0" dirty="0">
                <a:solidFill>
                  <a:schemeClr val="accent4"/>
                </a:solidFill>
                <a:latin typeface="Populaire" panose="02000603000000000000" pitchFamily="50" charset="0"/>
              </a:rPr>
              <a:t>preserve the setting and special character of historic towns; </a:t>
            </a:r>
            <a:r>
              <a:rPr lang="en-GB" sz="2800" kern="0" dirty="0" smtClean="0">
                <a:solidFill>
                  <a:schemeClr val="accent4"/>
                </a:solidFill>
                <a:latin typeface="Populaire" panose="02000603000000000000" pitchFamily="50" charset="0"/>
              </a:rPr>
              <a:t>and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kern="0" dirty="0" smtClean="0">
                <a:solidFill>
                  <a:schemeClr val="tx2"/>
                </a:solidFill>
                <a:latin typeface="Populaire" panose="02000603000000000000" pitchFamily="50" charset="0"/>
              </a:rPr>
              <a:t>to </a:t>
            </a:r>
            <a:r>
              <a:rPr lang="en-GB" sz="2800" kern="0" dirty="0">
                <a:solidFill>
                  <a:schemeClr val="tx2"/>
                </a:solidFill>
                <a:latin typeface="Populaire" panose="02000603000000000000" pitchFamily="50" charset="0"/>
              </a:rPr>
              <a:t>assist in urban regeneration, by encouraging the recycling of derelict and other urban land.</a:t>
            </a:r>
            <a:endParaRPr lang="en-GB" sz="2800" kern="0" dirty="0" smtClean="0">
              <a:solidFill>
                <a:schemeClr val="tx2"/>
              </a:solidFill>
              <a:latin typeface="Populaire" panose="02000603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7435" y="4730922"/>
            <a:ext cx="10363200" cy="10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 kern="0" dirty="0">
                <a:latin typeface="Proxima Nova Cn Rg" panose="02000506030000020004" pitchFamily="50" charset="0"/>
              </a:rPr>
              <a:t>Considering this, are there circumstances in which South Oxfordshire should be able to build on Greenbelt land?</a:t>
            </a:r>
            <a:endParaRPr lang="en-GB" sz="2800" kern="0" dirty="0" smtClean="0">
              <a:latin typeface="Proxima Nova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5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423092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CAREERS FONTS">
      <a:majorFont>
        <a:latin typeface="Populaire"/>
        <a:ea typeface=""/>
        <a:cs typeface=""/>
      </a:majorFont>
      <a:minorFont>
        <a:latin typeface="Proxima Nova Alt Cn Rg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371</TotalTime>
  <Words>346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Populaire</vt:lpstr>
      <vt:lpstr>Proxima Nova Rg</vt:lpstr>
      <vt:lpstr>ＭＳ Ｐゴシック</vt:lpstr>
      <vt:lpstr>Proxima Nova Cn Rg</vt:lpstr>
      <vt:lpstr>Calibri</vt:lpstr>
      <vt:lpstr>Proxima Nova Alt Cn Rg</vt:lpstr>
      <vt:lpstr>Arial</vt:lpstr>
      <vt:lpstr>Proxima Nova Th</vt:lpstr>
      <vt:lpstr>SKILLSTHEME</vt:lpstr>
      <vt:lpstr>How does South Oxfordshire plan to meet the housing need?</vt:lpstr>
      <vt:lpstr>Developing a local plan…</vt:lpstr>
      <vt:lpstr>Look at the below…</vt:lpstr>
      <vt:lpstr>Where should the new homes go?</vt:lpstr>
      <vt:lpstr>Green Belt serves five purposes…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Rogers</dc:creator>
  <cp:lastModifiedBy>Catherine Wilson</cp:lastModifiedBy>
  <cp:revision>19</cp:revision>
  <dcterms:created xsi:type="dcterms:W3CDTF">2015-05-29T12:28:21Z</dcterms:created>
  <dcterms:modified xsi:type="dcterms:W3CDTF">2015-06-18T11:29:28Z</dcterms:modified>
</cp:coreProperties>
</file>