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sldIdLst>
    <p:sldId id="262" r:id="rId2"/>
    <p:sldId id="256" r:id="rId3"/>
    <p:sldId id="258" r:id="rId4"/>
    <p:sldId id="259" r:id="rId5"/>
    <p:sldId id="260" r:id="rId6"/>
    <p:sldId id="261" r:id="rId7"/>
    <p:sldId id="257" r:id="rId8"/>
  </p:sldIdLst>
  <p:sldSz cx="12192000" cy="6858000"/>
  <p:notesSz cx="6858000" cy="9144000"/>
  <p:embeddedFontLst>
    <p:embeddedFont>
      <p:font typeface="Populaire" panose="02000603000000000000" pitchFamily="50" charset="0"/>
      <p:regular r:id="rId10"/>
    </p:embeddedFont>
    <p:embeddedFont>
      <p:font typeface="Proxima Nova Rg" panose="02000506030000020004" pitchFamily="50" charset="0"/>
      <p:bold r:id="rId11"/>
      <p:boldItalic r:id="rId12"/>
    </p:embeddedFont>
    <p:embeddedFont>
      <p:font typeface="ＭＳ Ｐゴシック" panose="020B0600070205080204" pitchFamily="34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roxima Nova Alt Cn Rg" panose="02000506030000020004" pitchFamily="50" charset="0"/>
      <p:regular r:id="rId18"/>
      <p:bold r:id="rId19"/>
      <p:italic r:id="rId20"/>
      <p:boldItalic r:id="rId21"/>
    </p:embeddedFont>
    <p:embeddedFont>
      <p:font typeface="Proxima Nova Th" panose="02000506030000020004" pitchFamily="50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869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02667-F882-45A8-AAFB-3E5F2293BC77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05503-EDEF-4AD8-8212-D3DFD91F4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5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 http://www.worthingherald.co.uk/news/local/goring-housing-development-gets-the-go-ahead-1-6624813</a:t>
            </a:r>
          </a:p>
          <a:p>
            <a:endParaRPr lang="en-GB" dirty="0" smtClean="0"/>
          </a:p>
          <a:p>
            <a:r>
              <a:rPr lang="en-GB" b="1" dirty="0" smtClean="0"/>
              <a:t>Need to </a:t>
            </a:r>
            <a:r>
              <a:rPr lang="en-GB" b="1" baseline="0" dirty="0" smtClean="0"/>
              <a:t>get permission from the paper.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5503-EDEF-4AD8-8212-D3DFD91F4D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99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5503-EDEF-4AD8-8212-D3DFD91F4D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65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17DFE-35F0-4F31-A813-5C72E010289A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Mini plenary</a:t>
            </a:r>
          </a:p>
        </p:txBody>
      </p:sp>
    </p:spTree>
    <p:extLst>
      <p:ext uri="{BB962C8B-B14F-4D97-AF65-F5344CB8AC3E}">
        <p14:creationId xmlns:p14="http://schemas.microsoft.com/office/powerpoint/2010/main" val="119163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twitter.com/homebuildcareer" TargetMode="External"/><Relationship Id="rId2" Type="http://schemas.openxmlformats.org/officeDocument/2006/relationships/hyperlink" Target="http://www.housebuildingcareers.org.uk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www.facebook.com/housebuildingcareers" TargetMode="External"/><Relationship Id="rId10" Type="http://schemas.openxmlformats.org/officeDocument/2006/relationships/hyperlink" Target="http://www.geography.org.uk/" TargetMode="External"/><Relationship Id="rId4" Type="http://schemas.openxmlformats.org/officeDocument/2006/relationships/hyperlink" Target="http://housebuildingcareers.org.uk/" TargetMode="External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 bwMode="auto">
          <a:xfrm>
            <a:off x="3082132" y="4185826"/>
            <a:ext cx="598506" cy="598506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39895" y="718913"/>
            <a:ext cx="913735" cy="91373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519115" y="2154725"/>
            <a:ext cx="2204483" cy="176867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66215" y="1254642"/>
            <a:ext cx="5499006" cy="2335442"/>
            <a:chOff x="1339703" y="6148"/>
            <a:chExt cx="7424490" cy="3153200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1339703" y="6148"/>
              <a:ext cx="6833245" cy="3153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56119" y="1808215"/>
              <a:ext cx="808074" cy="80807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6215" y="3257236"/>
            <a:ext cx="5061096" cy="2122838"/>
            <a:chOff x="3466215" y="3257236"/>
            <a:chExt cx="5061096" cy="2122838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3466215" y="3590084"/>
              <a:ext cx="5061096" cy="178999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87655" y="3257236"/>
              <a:ext cx="616689" cy="61668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3172" y="1382056"/>
            <a:ext cx="4783543" cy="2080614"/>
          </a:xfrm>
          <a:noFill/>
        </p:spPr>
        <p:txBody>
          <a:bodyPr>
            <a:noAutofit/>
          </a:bodyPr>
          <a:lstStyle>
            <a:lvl1pPr algn="ctr"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10455" y="2743210"/>
            <a:ext cx="1522135" cy="51402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192873" indent="0" algn="ctr">
              <a:buNone/>
              <a:defRPr/>
            </a:lvl2pPr>
            <a:lvl3pPr marL="385744" indent="0" algn="ctr">
              <a:buNone/>
              <a:defRPr/>
            </a:lvl3pPr>
            <a:lvl4pPr marL="578616" indent="0" algn="ctr">
              <a:buNone/>
              <a:defRPr/>
            </a:lvl4pPr>
            <a:lvl5pPr marL="771487" indent="0" algn="ctr">
              <a:buNone/>
              <a:defRPr/>
            </a:lvl5pPr>
            <a:lvl6pPr marL="964359" indent="0" algn="ctr">
              <a:buNone/>
              <a:defRPr/>
            </a:lvl6pPr>
            <a:lvl7pPr marL="1157230" indent="0" algn="ctr">
              <a:buNone/>
              <a:defRPr/>
            </a:lvl7pPr>
            <a:lvl8pPr marL="1350102" indent="0" algn="ctr">
              <a:buNone/>
              <a:defRPr/>
            </a:lvl8pPr>
            <a:lvl9pPr marL="1542973" indent="0" algn="ctr">
              <a:buNone/>
              <a:defRPr/>
            </a:lvl9pPr>
          </a:lstStyle>
          <a:p>
            <a:r>
              <a:rPr lang="en-US" dirty="0" smtClean="0"/>
              <a:t>DATE/TIME/AUTHOR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9374370" y="1800176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577825" y="2732562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 hasCustomPrompt="1"/>
          </p:nvPr>
        </p:nvSpPr>
        <p:spPr>
          <a:xfrm>
            <a:off x="3628028" y="3698350"/>
            <a:ext cx="4801869" cy="1388907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4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02422"/>
            <a:ext cx="73152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6632"/>
            <a:ext cx="7315200" cy="4114800"/>
          </a:xfrm>
        </p:spPr>
        <p:txBody>
          <a:bodyPr/>
          <a:lstStyle>
            <a:lvl1pPr marL="0" indent="0">
              <a:buNone/>
              <a:defRPr sz="1351">
                <a:solidFill>
                  <a:schemeClr val="accent1"/>
                </a:solidFill>
              </a:defRPr>
            </a:lvl1pPr>
            <a:lvl2pPr marL="192873" indent="0">
              <a:buNone/>
              <a:defRPr sz="1181"/>
            </a:lvl2pPr>
            <a:lvl3pPr marL="385744" indent="0">
              <a:buNone/>
              <a:defRPr sz="1013"/>
            </a:lvl3pPr>
            <a:lvl4pPr marL="578616" indent="0">
              <a:buNone/>
              <a:defRPr sz="844"/>
            </a:lvl4pPr>
            <a:lvl5pPr marL="771487" indent="0">
              <a:buNone/>
              <a:defRPr sz="844"/>
            </a:lvl5pPr>
            <a:lvl6pPr marL="964359" indent="0">
              <a:buNone/>
              <a:defRPr sz="844"/>
            </a:lvl6pPr>
            <a:lvl7pPr marL="1157230" indent="0">
              <a:buNone/>
              <a:defRPr sz="844"/>
            </a:lvl7pPr>
            <a:lvl8pPr marL="1350102" indent="0">
              <a:buNone/>
              <a:defRPr sz="844"/>
            </a:lvl8pPr>
            <a:lvl9pPr marL="1542973" indent="0">
              <a:buNone/>
              <a:defRPr sz="84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869160"/>
            <a:ext cx="7315200" cy="6480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53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90872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80728"/>
            <a:ext cx="10363200" cy="4402832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" y="908720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654844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1EC7227-930B-46B1-A85D-5D04D14491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5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6267" y="195605"/>
            <a:ext cx="2590800" cy="5486400"/>
          </a:xfrm>
        </p:spPr>
        <p:txBody>
          <a:bodyPr vert="eaVert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067" y="195605"/>
            <a:ext cx="7569200" cy="5486400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1EC7227-930B-46B1-A85D-5D04D14491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40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630" y="6294862"/>
            <a:ext cx="951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  <a:hlinkClick r:id="rId2"/>
              </a:rPr>
              <a:t>www.housebuildingcareers.org.uk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twitter: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homebuildcareer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facebook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housebuildingcareers</a:t>
            </a:r>
            <a:endParaRPr lang="en-GB" sz="1400" b="0" dirty="0">
              <a:solidFill>
                <a:schemeClr val="accent3"/>
              </a:solidFill>
              <a:latin typeface="Proxima Nova Alt Cn Rg" panose="02000506030000020004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74606" y="1405727"/>
            <a:ext cx="4564267" cy="3271505"/>
            <a:chOff x="2042668" y="1669483"/>
            <a:chExt cx="4564267" cy="3271505"/>
          </a:xfrm>
        </p:grpSpPr>
        <p:sp>
          <p:nvSpPr>
            <p:cNvPr id="5" name="TextBox 4"/>
            <p:cNvSpPr txBox="1"/>
            <p:nvPr/>
          </p:nvSpPr>
          <p:spPr>
            <a:xfrm>
              <a:off x="4497483" y="4030403"/>
              <a:ext cx="1992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#Skill</a:t>
              </a:r>
              <a:r>
                <a:rPr lang="en-GB" sz="2800" b="1" i="1" baseline="0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 for life</a:t>
              </a:r>
              <a:endParaRPr lang="en-GB" sz="2800" b="1" i="1" dirty="0">
                <a:solidFill>
                  <a:schemeClr val="accent4"/>
                </a:solidFill>
                <a:latin typeface="Proxima Nova Alt Cn Rg" panose="02000506030000020004" pitchFamily="50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630" y="1669483"/>
              <a:ext cx="4459305" cy="22610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42668" y="4061180"/>
              <a:ext cx="3200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u="sng" dirty="0" smtClean="0">
                  <a:solidFill>
                    <a:schemeClr val="accent2"/>
                  </a:solidFill>
                  <a:latin typeface="Populaire" panose="02000603000000000000" pitchFamily="50" charset="0"/>
                  <a:hlinkClick r:id="rId4"/>
                </a:rPr>
                <a:t>housebuildingcareers.org.uk</a:t>
              </a:r>
              <a:endParaRPr lang="en-GB" sz="2400" u="sng" dirty="0">
                <a:solidFill>
                  <a:schemeClr val="accent2"/>
                </a:solidFill>
                <a:latin typeface="Populaire" panose="02000603000000000000" pitchFamily="50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47630" y="4605840"/>
              <a:ext cx="4129227" cy="335148"/>
              <a:chOff x="2147630" y="4605840"/>
              <a:chExt cx="4129227" cy="335148"/>
            </a:xfrm>
          </p:grpSpPr>
          <p:pic>
            <p:nvPicPr>
              <p:cNvPr id="9" name="Picture 8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7630" y="4605840"/>
                <a:ext cx="282316" cy="276888"/>
              </a:xfrm>
              <a:prstGeom prst="rect">
                <a:avLst/>
              </a:prstGeom>
            </p:spPr>
          </p:pic>
          <p:pic>
            <p:nvPicPr>
              <p:cNvPr id="10" name="Picture 9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701" y="4605840"/>
                <a:ext cx="282316" cy="27688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361102" y="4633211"/>
                <a:ext cx="20897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Proxima Nova Th" panose="02000506030000020004" pitchFamily="50" charset="0"/>
                    <a:hlinkClick r:id="rId5"/>
                  </a:rPr>
                  <a:t>@</a:t>
                </a:r>
                <a:r>
                  <a:rPr lang="en-GB" sz="1400" dirty="0" err="1" smtClean="0">
                    <a:latin typeface="Proxima Nova Th" panose="02000506030000020004" pitchFamily="50" charset="0"/>
                    <a:hlinkClick r:id="rId5"/>
                  </a:rPr>
                  <a:t>housebuildingcareers</a:t>
                </a:r>
                <a:endParaRPr lang="en-GB" sz="1400" dirty="0">
                  <a:latin typeface="Proxima Nova Th" panose="02000506030000020004" pitchFamily="50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7482" y="4633211"/>
                <a:ext cx="1779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@</a:t>
                </a:r>
                <a:r>
                  <a:rPr lang="en-GB" sz="1400" b="0" dirty="0" err="1" smtClean="0">
                    <a:latin typeface="Proxima Nova Th" panose="02000506030000020004" pitchFamily="50" charset="0"/>
                    <a:hlinkClick r:id="rId7"/>
                  </a:rPr>
                  <a:t>homebuildcareer</a:t>
                </a:r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 </a:t>
                </a:r>
                <a:endParaRPr lang="en-GB" sz="1400" b="0" dirty="0">
                  <a:latin typeface="Proxima Nova Th" panose="02000506030000020004" pitchFamily="50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82" y="1814182"/>
            <a:ext cx="2334590" cy="1789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7417470" y="3877782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400" b="1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417469" y="4216000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2000" b="0" u="none" kern="1200" dirty="0" smtClean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  <a:hlinkClick r:id="rId10"/>
              </a:rPr>
              <a:t>www.geography.org.uk</a:t>
            </a:r>
            <a:r>
              <a:rPr lang="en-GB" sz="18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="0" u="none" kern="0" dirty="0" smtClean="0"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8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61129"/>
            <a:ext cx="10363200" cy="897354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6"/>
            <a:ext cx="10363200" cy="45587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975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33" y="2205500"/>
            <a:ext cx="10363200" cy="1362075"/>
          </a:xfrm>
        </p:spPr>
        <p:txBody>
          <a:bodyPr anchor="t">
            <a:normAutofit/>
          </a:bodyPr>
          <a:lstStyle>
            <a:lvl1pPr algn="ctr">
              <a:defRPr sz="60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849"/>
            <a:ext cx="10363200" cy="906555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82082"/>
            <a:ext cx="5080000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196752"/>
            <a:ext cx="5037584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0444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47418"/>
            <a:ext cx="5386917" cy="53738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4781"/>
            <a:ext cx="5386917" cy="403245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947418"/>
            <a:ext cx="5389033" cy="53738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1484782"/>
            <a:ext cx="5389033" cy="40324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9600" y="908720"/>
            <a:ext cx="11031016" cy="3867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2017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84" y="72008"/>
            <a:ext cx="103632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89384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791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95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17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6710"/>
            <a:ext cx="4011084" cy="116205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6188"/>
            <a:ext cx="6815667" cy="534905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268761"/>
            <a:ext cx="4011084" cy="41764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1618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0417"/>
            <a:ext cx="1036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9829"/>
            <a:ext cx="10363200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360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FEE7819-2991-42AA-B790-D8D64F445102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1EC7227-930B-46B1-A85D-5D04D14491D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7977" y="6028660"/>
            <a:ext cx="1053737" cy="829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5" y="6081723"/>
            <a:ext cx="937817" cy="7189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6" y="6134901"/>
            <a:ext cx="830109" cy="6421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1220048" y="6258411"/>
            <a:ext cx="1252761" cy="5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050" b="0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</p:spTree>
    <p:extLst>
      <p:ext uri="{BB962C8B-B14F-4D97-AF65-F5344CB8AC3E}">
        <p14:creationId xmlns:p14="http://schemas.microsoft.com/office/powerpoint/2010/main" val="306233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accent2"/>
          </a:solidFill>
          <a:latin typeface="Populaire" panose="02000603000000000000" pitchFamily="50" charset="0"/>
          <a:ea typeface="+mj-ea"/>
          <a:cs typeface="Populaire" panose="02000603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5pPr>
      <a:lvl6pPr marL="19287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3857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578616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771487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44655" indent="-1446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1pPr>
      <a:lvl2pPr marL="313417" indent="-12054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2pPr>
      <a:lvl3pPr marL="482180" indent="-96436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3pPr>
      <a:lvl4pPr marL="675051" indent="-96436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4pPr>
      <a:lvl5pPr marL="867924" indent="-96436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5pPr>
      <a:lvl6pPr marL="1060793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667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539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10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4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16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7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59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3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02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How do councils </a:t>
            </a:r>
            <a:r>
              <a:rPr lang="en-GB" sz="4000" dirty="0" smtClean="0"/>
              <a:t>make decisions </a:t>
            </a:r>
            <a:r>
              <a:rPr lang="en-GB" sz="4000" dirty="0"/>
              <a:t>on where to build new homes?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Lesson 6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 advantages and disadvantages of brownfield and greenfield land.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4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89035" y="4913853"/>
            <a:ext cx="4801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smtClean="0">
                <a:solidFill>
                  <a:schemeClr val="accent2"/>
                </a:solidFill>
                <a:latin typeface="Populaire" panose="02000603000000000000" pitchFamily="50" charset="0"/>
              </a:rPr>
              <a:t>What are the advantages and disadvantages of using this site?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solidFill>
                  <a:schemeClr val="accent2"/>
                </a:solidFill>
                <a:latin typeface="Populaire" panose="02000603000000000000" pitchFamily="50" charset="0"/>
              </a:rPr>
              <a:t>Which groups of people will be involved?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solidFill>
                  <a:schemeClr val="accent2"/>
                </a:solidFill>
                <a:latin typeface="Populaire" panose="02000603000000000000" pitchFamily="50" charset="0"/>
              </a:rPr>
              <a:t>Is this a site to build new homes on?</a:t>
            </a:r>
            <a:endParaRPr lang="en-GB" sz="2000" dirty="0">
              <a:solidFill>
                <a:schemeClr val="accent2"/>
              </a:solidFill>
              <a:latin typeface="Populaire" panose="02000603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34779"/>
            <a:ext cx="10363200" cy="897354"/>
          </a:xfrm>
        </p:spPr>
        <p:txBody>
          <a:bodyPr/>
          <a:lstStyle/>
          <a:p>
            <a:r>
              <a:rPr lang="en-GB" dirty="0"/>
              <a:t>Read the news article below...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2839" y="1038944"/>
            <a:ext cx="5303169" cy="4890572"/>
            <a:chOff x="1007435" y="1006577"/>
            <a:chExt cx="5303169" cy="48905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7435" y="1006577"/>
              <a:ext cx="5303169" cy="800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7435" y="1806677"/>
              <a:ext cx="5303169" cy="4090472"/>
            </a:xfrm>
            <a:prstGeom prst="rect">
              <a:avLst/>
            </a:prstGeom>
            <a:ln w="571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sp>
        <p:nvSpPr>
          <p:cNvPr id="10" name="TextBox 9"/>
          <p:cNvSpPr txBox="1"/>
          <p:nvPr/>
        </p:nvSpPr>
        <p:spPr bwMode="auto">
          <a:xfrm>
            <a:off x="6189035" y="1117186"/>
            <a:ext cx="5653927" cy="36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3" spcCol="72000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000" i="1" kern="0" dirty="0">
                <a:latin typeface="Proxima Nova Alt Cn Rg" panose="02000506030000020004" pitchFamily="50" charset="0"/>
              </a:rPr>
              <a:t>Councillors have given their backing to a developer’s proposal to build 17 properties on a derelict car garage site.</a:t>
            </a:r>
          </a:p>
          <a:p>
            <a:endParaRPr lang="en-GB" sz="1000" i="1" kern="0" dirty="0">
              <a:latin typeface="Proxima Nova Alt Cn Rg" panose="02000506030000020004" pitchFamily="50" charset="0"/>
            </a:endParaRPr>
          </a:p>
          <a:p>
            <a:r>
              <a:rPr lang="en-GB" sz="1000" i="1" kern="0" dirty="0">
                <a:latin typeface="Proxima Nova Alt Cn Rg" panose="02000506030000020004" pitchFamily="50" charset="0"/>
              </a:rPr>
              <a:t>The development – which just needs to be signed off by council officers – will see nine two-bedroom houses, six three-bedroom houses and two two-bedroom flats built on the former Caffyns VW site in Goring Road, Goring.</a:t>
            </a:r>
          </a:p>
          <a:p>
            <a:endParaRPr lang="en-GB" sz="1000" i="1" kern="0" dirty="0">
              <a:latin typeface="Proxima Nova Alt Cn Rg" panose="02000506030000020004" pitchFamily="50" charset="0"/>
            </a:endParaRPr>
          </a:p>
          <a:p>
            <a:r>
              <a:rPr lang="en-GB" sz="1000" i="1" kern="0" dirty="0">
                <a:latin typeface="Proxima Nova Alt Cn Rg" panose="02000506030000020004" pitchFamily="50" charset="0"/>
              </a:rPr>
              <a:t>Twelve of the properties will be private market housing with the remaining five designated as affordable housing. The site will include 23 car parking spaces.</a:t>
            </a:r>
          </a:p>
          <a:p>
            <a:endParaRPr lang="en-GB" sz="1000" i="1" kern="0" dirty="0">
              <a:latin typeface="Proxima Nova Alt Cn Rg" panose="02000506030000020004" pitchFamily="50" charset="0"/>
            </a:endParaRPr>
          </a:p>
          <a:p>
            <a:r>
              <a:rPr lang="en-GB" sz="1000" i="1" kern="0" dirty="0">
                <a:latin typeface="Proxima Nova Alt Cn Rg" panose="02000506030000020004" pitchFamily="50" charset="0"/>
              </a:rPr>
              <a:t>Safety concerns surrounding access to the site and a potential lack of parking space were issues raised </a:t>
            </a:r>
            <a:r>
              <a:rPr lang="en-GB" sz="1000" i="1" kern="0" dirty="0" smtClean="0">
                <a:latin typeface="Proxima Nova Alt Cn Rg" panose="02000506030000020004" pitchFamily="50" charset="0"/>
              </a:rPr>
              <a:t> at </a:t>
            </a:r>
            <a:r>
              <a:rPr lang="en-GB" sz="1000" i="1" kern="0" dirty="0">
                <a:latin typeface="Proxima Nova Alt Cn Rg" panose="02000506030000020004" pitchFamily="50" charset="0"/>
              </a:rPr>
              <a:t>a planning meeting at Worthing Town Hall last Wednesday night.</a:t>
            </a:r>
          </a:p>
          <a:p>
            <a:endParaRPr lang="en-GB" sz="1000" i="1" kern="0" dirty="0">
              <a:latin typeface="Proxima Nova Alt Cn Rg" panose="02000506030000020004" pitchFamily="50" charset="0"/>
            </a:endParaRPr>
          </a:p>
          <a:p>
            <a:r>
              <a:rPr lang="en-GB" sz="1000" i="1" kern="0" dirty="0">
                <a:latin typeface="Proxima Nova Alt Cn Rg" panose="02000506030000020004" pitchFamily="50" charset="0"/>
              </a:rPr>
              <a:t>Councillor Hazel Thorpe said: “Even though the houses are cramped and not a particularly exciting design it does have some merits.</a:t>
            </a:r>
          </a:p>
          <a:p>
            <a:endParaRPr lang="en-GB" sz="1000" i="1" kern="0" dirty="0">
              <a:latin typeface="Proxima Nova Alt Cn Rg" panose="02000506030000020004" pitchFamily="50" charset="0"/>
            </a:endParaRPr>
          </a:p>
          <a:p>
            <a:r>
              <a:rPr lang="en-GB" sz="1000" i="1" kern="0" dirty="0">
                <a:latin typeface="Proxima Nova Alt Cn Rg" panose="02000506030000020004" pitchFamily="50" charset="0"/>
              </a:rPr>
              <a:t>“I still think there are issues that need to be resolved – certainly parking, and the narrow vehicle access really does concern me.”</a:t>
            </a:r>
          </a:p>
          <a:p>
            <a:endParaRPr lang="en-GB" sz="1000" i="1" kern="0" dirty="0">
              <a:latin typeface="Proxima Nova Alt Cn Rg" panose="02000506030000020004" pitchFamily="50" charset="0"/>
            </a:endParaRPr>
          </a:p>
          <a:p>
            <a:r>
              <a:rPr lang="en-GB" sz="1000" i="1" kern="0" dirty="0">
                <a:latin typeface="Proxima Nova Alt Cn Rg" panose="02000506030000020004" pitchFamily="50" charset="0"/>
              </a:rPr>
              <a:t>The access road is 2.8 metres wide with no room to expand.</a:t>
            </a:r>
          </a:p>
          <a:p>
            <a:endParaRPr lang="en-GB" sz="1000" i="1" kern="0" dirty="0">
              <a:latin typeface="Proxima Nova Alt Cn Rg" panose="02000506030000020004" pitchFamily="50" charset="0"/>
            </a:endParaRPr>
          </a:p>
          <a:p>
            <a:r>
              <a:rPr lang="en-GB" sz="1000" i="1" kern="0" dirty="0">
                <a:latin typeface="Proxima Nova Alt Cn Rg" panose="02000506030000020004" pitchFamily="50" charset="0"/>
              </a:rPr>
              <a:t>Councillor Kevin Jenkins said the development was a good use of the brownfield site but he wanted to make sure emergency service vehicles could access the site.</a:t>
            </a:r>
          </a:p>
          <a:p>
            <a:endParaRPr lang="en-GB" sz="1000" i="1" kern="0" dirty="0">
              <a:latin typeface="Proxima Nova Alt Cn Rg" panose="02000506030000020004" pitchFamily="50" charset="0"/>
            </a:endParaRPr>
          </a:p>
          <a:p>
            <a:r>
              <a:rPr lang="en-GB" sz="1000" i="1" kern="0" dirty="0">
                <a:latin typeface="Proxima Nova Alt Cn Rg" panose="02000506030000020004" pitchFamily="50" charset="0"/>
              </a:rPr>
              <a:t>Councillor Edward Crouch said he was keen for traffic calming measures to be implemented before any development begins.</a:t>
            </a:r>
          </a:p>
          <a:p>
            <a:endParaRPr lang="en-GB" sz="1000" i="1" kern="0" dirty="0">
              <a:latin typeface="Proxima Nova Alt Cn Rg" panose="02000506030000020004" pitchFamily="50" charset="0"/>
            </a:endParaRPr>
          </a:p>
          <a:p>
            <a:r>
              <a:rPr lang="en-GB" sz="1000" i="1" kern="0" dirty="0">
                <a:latin typeface="Proxima Nova Alt Cn Rg" panose="02000506030000020004" pitchFamily="50" charset="0"/>
              </a:rPr>
              <a:t>West Sussex County Council has requested more than £114,000 in section 106 contributions towards education, libraries, fire and rescue and transport infrastructure from the developer.</a:t>
            </a:r>
          </a:p>
          <a:p>
            <a:endParaRPr lang="en-GB" sz="1000" i="1" kern="0" dirty="0">
              <a:latin typeface="Proxima Nova Alt Cn Rg" panose="02000506030000020004" pitchFamily="50" charset="0"/>
            </a:endParaRPr>
          </a:p>
          <a:p>
            <a:r>
              <a:rPr lang="en-GB" sz="1000" i="1" kern="0" dirty="0">
                <a:latin typeface="Proxima Nova Alt Cn Rg" panose="02000506030000020004" pitchFamily="50" charset="0"/>
              </a:rPr>
              <a:t>Bob Niall, from the Ilex Conservation Group, said he was surprised no contributions would be made towards medical facilities given the volume of residents being housed on the site.</a:t>
            </a:r>
          </a:p>
          <a:p>
            <a:endParaRPr lang="en-GB" sz="1000" i="1" kern="0" dirty="0">
              <a:latin typeface="Proxima Nova Alt Cn Rg" panose="02000506030000020004" pitchFamily="50" charset="0"/>
            </a:endParaRPr>
          </a:p>
          <a:p>
            <a:r>
              <a:rPr lang="en-GB" sz="1000" i="1" kern="0" dirty="0">
                <a:latin typeface="Proxima Nova Alt Cn Rg" panose="02000506030000020004" pitchFamily="50" charset="0"/>
              </a:rPr>
              <a:t>A letter of objection from Sussex Audiology, a business adjacent to the site, claimed the proposal would be an overdevelopment of the site with no amenity space for the flats</a:t>
            </a:r>
            <a:r>
              <a:rPr lang="en-GB" sz="1000" i="1" kern="0" dirty="0" smtClean="0">
                <a:latin typeface="Proxima Nova Alt Cn Rg" panose="02000506030000020004" pitchFamily="50" charset="0"/>
              </a:rPr>
              <a:t>.</a:t>
            </a:r>
          </a:p>
          <a:p>
            <a:endParaRPr lang="en-GB" sz="850" i="1" kern="0" dirty="0">
              <a:solidFill>
                <a:schemeClr val="accent2"/>
              </a:solidFill>
              <a:latin typeface="Proxima Nova Alt Cn Rg" panose="0200050603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815047" y="4627047"/>
            <a:ext cx="2400942" cy="24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r>
              <a:rPr lang="en-GB" sz="2200" i="1" kern="0" dirty="0">
                <a:solidFill>
                  <a:schemeClr val="tx2"/>
                </a:solidFill>
                <a:latin typeface="Proxima Nova Alt Cn Rg" panose="02000506030000020004" pitchFamily="50" charset="0"/>
              </a:rPr>
              <a:t>From the Worthing Herald, 12 March 2015.</a:t>
            </a:r>
          </a:p>
          <a:p>
            <a:endParaRPr lang="en-GB" kern="0" dirty="0" smtClean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886051" y="932133"/>
            <a:ext cx="433410" cy="68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4800" i="1" kern="0" dirty="0" smtClean="0">
                <a:latin typeface="Proxima Nova Alt Cn Rg" panose="02000506030000020004" pitchFamily="50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1370635" y="4146890"/>
            <a:ext cx="155239" cy="78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4800" i="1" kern="0" dirty="0" smtClean="0">
                <a:latin typeface="Proxima Nova Alt Cn Rg" panose="02000506030000020004" pitchFamily="50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1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rownfield_site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 b="11157"/>
          <a:stretch>
            <a:fillRect/>
          </a:stretch>
        </p:blipFill>
        <p:spPr bwMode="auto">
          <a:xfrm>
            <a:off x="1004491" y="1007643"/>
            <a:ext cx="4878551" cy="496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2" t="28522" r="5957" b="11166"/>
          <a:stretch>
            <a:fillRect/>
          </a:stretch>
        </p:blipFill>
        <p:spPr bwMode="auto">
          <a:xfrm>
            <a:off x="5876508" y="1007643"/>
            <a:ext cx="5486946" cy="411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876508" y="4967224"/>
            <a:ext cx="5504748" cy="1015663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dirty="0">
                <a:solidFill>
                  <a:schemeClr val="bg1"/>
                </a:solidFill>
                <a:latin typeface="Proxima Nova Alt Cn Rg" panose="02000506030000020004" pitchFamily="50" charset="0"/>
                <a:cs typeface="Arial" panose="020B0604020202020204" pitchFamily="34" charset="0"/>
              </a:rPr>
              <a:t>Brownfield - A site that has been built on before and is ready for development. Normally associated with urban inner city </a:t>
            </a:r>
            <a:r>
              <a:rPr lang="en-GB" altLang="en-US" sz="2000" dirty="0" smtClean="0">
                <a:solidFill>
                  <a:schemeClr val="bg1"/>
                </a:solidFill>
                <a:latin typeface="Proxima Nova Alt Cn Rg" panose="02000506030000020004" pitchFamily="50" charset="0"/>
                <a:cs typeface="Arial" panose="020B0604020202020204" pitchFamily="34" charset="0"/>
              </a:rPr>
              <a:t>areas.</a:t>
            </a:r>
            <a:endParaRPr lang="en-GB" altLang="en-US" sz="2000" dirty="0">
              <a:solidFill>
                <a:schemeClr val="bg1"/>
              </a:solidFill>
              <a:latin typeface="Proxima Nova Alt Cn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02047" y="1011197"/>
            <a:ext cx="4872665" cy="1015663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  <a:extLst/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dirty="0">
                <a:latin typeface="Proxima Nova Alt Cn Rg" panose="02000506030000020004" pitchFamily="50" charset="0"/>
                <a:cs typeface="Arial" panose="020B0604020202020204" pitchFamily="34" charset="0"/>
              </a:rPr>
              <a:t>Greenfield – A site that has not been built on before. Often rural/countryside areas. This includes the rural-urban fringe.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Brownfield or Greenfield – Which is best?</a:t>
            </a:r>
          </a:p>
        </p:txBody>
      </p:sp>
      <p:sp>
        <p:nvSpPr>
          <p:cNvPr id="3" name="Right Arrow 2"/>
          <p:cNvSpPr/>
          <p:nvPr/>
        </p:nvSpPr>
        <p:spPr bwMode="auto">
          <a:xfrm flipH="1">
            <a:off x="4846698" y="4967224"/>
            <a:ext cx="1036344" cy="965840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839250" y="992599"/>
            <a:ext cx="1036344" cy="96584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9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193627"/>
              </p:ext>
            </p:extLst>
          </p:nvPr>
        </p:nvGraphicFramePr>
        <p:xfrm>
          <a:off x="242598" y="1129003"/>
          <a:ext cx="11719248" cy="473345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860661"/>
                <a:gridCol w="5858587"/>
              </a:tblGrid>
              <a:tr h="52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1. Brownfield redevelopment eases pressure on Greenfield sites and is more sustainable – Its good to reuse land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2. Greenfield sites are often on the edge of towns and cities and may have better access, have less congestion, be in a more pleasant environment and have more space to expand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73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3. House prices would increase in inner city areas as people are encouraged back into the area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4. Infrastructure already exists in urban areas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35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5. Building on Greenfield sites ‘sucks’ out the core from towns as shops, etc. locate on the edge of towns/cities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6. New employment opportunities if Brownfield sites are developed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2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7. New housing can lead to gentrification (old housing done up – area becomes more trendy and affluent) so the area will improve and statistics like crime rates will improve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8. New sites are easier to build on as there is a fresh start, where remains of previous land-use do not need to be cleared, and is more attractive to retail parks, housing developers, etc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35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9. Providing public transport networks is easier in central areas where the population densities are high – investment is focused in central areas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10. There may be an issue of contamination and making sites safe for development, given what the land may have been used for before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35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11. Towns and cities do not want their areas to decay – redevelopment results in more people coming to the area, which helps local businesses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12. Using Greenfield sites is often not sustainable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52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13. Increased house prices due to inner city redevelopment might mean that local people cannot afford the houses, and the council will have the problem of providing for them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14. In Greenfield sites new drainage, electricity, roads, etc would all have to be produced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611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15. Building on Greenfield sites may reduce traffic and congestion in cities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16. Wildlife may suffer when Greenfield land is built on – may lose habitats, trees may have to be cut down, etc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62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17. Large family houses with gardens are more likely to be able to be built on Greenfield sites – often not enough space for this in Brownfield areas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18. Redeveloping Brownfield sites can bring a ‘dead’ area back to life</a:t>
                      </a:r>
                      <a:endParaRPr kumimoji="0" lang="en-GB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611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19. Clearing rubbish from Brownfield areas is expensive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roxima Nova Alt Cn Rg" panose="02000506030000020004" pitchFamily="50" charset="0"/>
                        </a:rPr>
                        <a:t>20. People may protest to Greenfield developments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oxima Nova Alt Cn Rg" panose="02000506030000020004" pitchFamily="50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statements below…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2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07435" y="2710589"/>
            <a:ext cx="253819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 smtClean="0">
                <a:latin typeface="Proxima Nova Alt Cn Rg" panose="02000506030000020004" pitchFamily="50" charset="0"/>
                <a:cs typeface="Arial" panose="020B0604020202020204" pitchFamily="34" charset="0"/>
              </a:rPr>
              <a:t>Based on what you’ve learned, copy </a:t>
            </a:r>
            <a:r>
              <a:rPr lang="en-GB" altLang="en-US" sz="2000" dirty="0">
                <a:latin typeface="Proxima Nova Alt Cn Rg" panose="02000506030000020004" pitchFamily="50" charset="0"/>
                <a:cs typeface="Arial" panose="020B0604020202020204" pitchFamily="34" charset="0"/>
              </a:rPr>
              <a:t>and complete the speech bubble stating your opinion.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5034922" y="1081427"/>
            <a:ext cx="6335713" cy="4176713"/>
          </a:xfrm>
          <a:prstGeom prst="wedgeEllipseCallout">
            <a:avLst>
              <a:gd name="adj1" fmla="val -60296"/>
              <a:gd name="adj2" fmla="val 51139"/>
            </a:avLst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r>
              <a:rPr lang="en-GB" altLang="en-US" sz="2800" dirty="0">
                <a:latin typeface="Proxima Nova Alt Cn Rg" panose="02000506030000020004" pitchFamily="50" charset="0"/>
                <a:cs typeface="Arial" panose="020B0604020202020204" pitchFamily="34" charset="0"/>
              </a:rPr>
              <a:t>I think that </a:t>
            </a:r>
            <a:r>
              <a:rPr lang="en-GB" altLang="en-US" sz="2800" dirty="0" smtClean="0">
                <a:latin typeface="Proxima Nova Alt Cn Rg" panose="02000506030000020004" pitchFamily="50" charset="0"/>
                <a:cs typeface="Arial" panose="020B0604020202020204" pitchFamily="34" charset="0"/>
              </a:rPr>
              <a:t>…………..field </a:t>
            </a:r>
            <a:r>
              <a:rPr lang="en-GB" altLang="en-US" sz="2800" dirty="0">
                <a:latin typeface="Proxima Nova Alt Cn Rg" panose="02000506030000020004" pitchFamily="50" charset="0"/>
                <a:cs typeface="Arial" panose="020B0604020202020204" pitchFamily="34" charset="0"/>
              </a:rPr>
              <a:t>is best </a:t>
            </a:r>
            <a:r>
              <a:rPr lang="en-GB" altLang="en-US" sz="2800" dirty="0" smtClean="0">
                <a:latin typeface="Proxima Nova Alt Cn Rg" panose="02000506030000020004" pitchFamily="50" charset="0"/>
                <a:cs typeface="Arial" panose="020B0604020202020204" pitchFamily="34" charset="0"/>
              </a:rPr>
              <a:t>because…………………………………………………………………………….….………………………………………….….……………………………………………..</a:t>
            </a:r>
            <a:endParaRPr lang="en-GB" altLang="en-US" sz="2800" dirty="0">
              <a:latin typeface="Proxima Nova Alt Cn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Brownfield or Greenfield – Which is best?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007435" y="2034550"/>
            <a:ext cx="3943240" cy="48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600" dirty="0">
                <a:solidFill>
                  <a:schemeClr val="tx2"/>
                </a:solidFill>
                <a:latin typeface="Populaire" panose="02000603000000000000" pitchFamily="50" charset="0"/>
                <a:cs typeface="Arial" panose="020B0604020202020204" pitchFamily="34" charset="0"/>
              </a:rPr>
              <a:t>What do you think? </a:t>
            </a:r>
          </a:p>
        </p:txBody>
      </p:sp>
    </p:spTree>
    <p:extLst>
      <p:ext uri="{BB962C8B-B14F-4D97-AF65-F5344CB8AC3E}">
        <p14:creationId xmlns:p14="http://schemas.microsoft.com/office/powerpoint/2010/main" val="35476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07435" y="1091681"/>
            <a:ext cx="8355111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altLang="en-US" sz="2800" dirty="0" smtClean="0">
                <a:solidFill>
                  <a:schemeClr val="accent4"/>
                </a:solidFill>
                <a:latin typeface="Populaire" panose="02000603000000000000" pitchFamily="50" charset="0"/>
                <a:cs typeface="Arial" panose="020B0604020202020204" pitchFamily="34" charset="0"/>
              </a:rPr>
              <a:t>What </a:t>
            </a:r>
            <a:r>
              <a:rPr lang="en-GB" altLang="en-US" sz="2800" dirty="0">
                <a:solidFill>
                  <a:schemeClr val="accent4"/>
                </a:solidFill>
                <a:latin typeface="Populaire" panose="02000603000000000000" pitchFamily="50" charset="0"/>
                <a:cs typeface="Arial" panose="020B0604020202020204" pitchFamily="34" charset="0"/>
              </a:rPr>
              <a:t>do you think the most important advantage is for</a:t>
            </a:r>
            <a:r>
              <a:rPr lang="en-GB" altLang="en-US" sz="2800" dirty="0" smtClean="0">
                <a:solidFill>
                  <a:schemeClr val="accent4"/>
                </a:solidFill>
                <a:latin typeface="Populaire" panose="02000603000000000000" pitchFamily="50" charset="0"/>
                <a:cs typeface="Arial" panose="020B0604020202020204" pitchFamily="34" charset="0"/>
              </a:rPr>
              <a:t>:</a:t>
            </a:r>
            <a:endParaRPr lang="en-GB" altLang="en-US" sz="2800" dirty="0">
              <a:solidFill>
                <a:schemeClr val="accent4"/>
              </a:solidFill>
              <a:latin typeface="Populaire" panose="02000603000000000000" pitchFamily="50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Proxima Nova Alt Cn Rg" panose="02000506030000020004" pitchFamily="50" charset="0"/>
                <a:cs typeface="Arial" panose="020B0604020202020204" pitchFamily="34" charset="0"/>
              </a:rPr>
              <a:t>	a) Greenfield sites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Proxima Nova Alt Cn Rg" panose="02000506030000020004" pitchFamily="50" charset="0"/>
                <a:cs typeface="Arial" panose="020B0604020202020204" pitchFamily="34" charset="0"/>
              </a:rPr>
              <a:t>	b) Brownfield sites</a:t>
            </a:r>
          </a:p>
          <a:p>
            <a:pPr>
              <a:spcBef>
                <a:spcPct val="50000"/>
              </a:spcBef>
            </a:pPr>
            <a:r>
              <a:rPr lang="en-GB" altLang="en-US" sz="2000" i="1" dirty="0">
                <a:latin typeface="Proxima Nova Alt Cn Rg" panose="02000506030000020004" pitchFamily="50" charset="0"/>
                <a:cs typeface="Arial" panose="020B0604020202020204" pitchFamily="34" charset="0"/>
              </a:rPr>
              <a:t>Give reasons for your </a:t>
            </a:r>
            <a:r>
              <a:rPr lang="en-GB" altLang="en-US" sz="2000" i="1" dirty="0" smtClean="0">
                <a:latin typeface="Proxima Nova Alt Cn Rg" panose="02000506030000020004" pitchFamily="50" charset="0"/>
                <a:cs typeface="Arial" panose="020B0604020202020204" pitchFamily="34" charset="0"/>
              </a:rPr>
              <a:t>choices.</a:t>
            </a:r>
            <a:endParaRPr lang="en-GB" altLang="en-US" sz="2000" i="1" dirty="0">
              <a:latin typeface="Proxima Nova Alt Cn Rg" panose="02000506030000020004" pitchFamily="50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 startAt="2"/>
            </a:pPr>
            <a:r>
              <a:rPr lang="en-GB" altLang="en-US" sz="2800" dirty="0" smtClean="0">
                <a:solidFill>
                  <a:schemeClr val="tx2"/>
                </a:solidFill>
                <a:latin typeface="Populaire" panose="02000603000000000000" pitchFamily="50" charset="0"/>
                <a:cs typeface="Arial" panose="020B0604020202020204" pitchFamily="34" charset="0"/>
              </a:rPr>
              <a:t>What </a:t>
            </a:r>
            <a:r>
              <a:rPr lang="en-GB" altLang="en-US" sz="2800" dirty="0">
                <a:solidFill>
                  <a:schemeClr val="tx2"/>
                </a:solidFill>
                <a:latin typeface="Populaire" panose="02000603000000000000" pitchFamily="50" charset="0"/>
                <a:cs typeface="Arial" panose="020B0604020202020204" pitchFamily="34" charset="0"/>
              </a:rPr>
              <a:t>do you think the most important disadvantage is for</a:t>
            </a:r>
            <a:r>
              <a:rPr lang="en-GB" altLang="en-US" sz="2800" dirty="0" smtClean="0">
                <a:solidFill>
                  <a:schemeClr val="tx2"/>
                </a:solidFill>
                <a:latin typeface="Populaire" panose="02000603000000000000" pitchFamily="50" charset="0"/>
                <a:cs typeface="Arial" panose="020B0604020202020204" pitchFamily="34" charset="0"/>
              </a:rPr>
              <a:t>:</a:t>
            </a:r>
            <a:endParaRPr lang="en-GB" altLang="en-US" sz="2800" dirty="0">
              <a:solidFill>
                <a:schemeClr val="tx2"/>
              </a:solidFill>
              <a:latin typeface="Populaire" panose="02000603000000000000" pitchFamily="50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Proxima Nova Alt Cn Rg" panose="02000506030000020004" pitchFamily="50" charset="0"/>
                <a:cs typeface="Arial" panose="020B0604020202020204" pitchFamily="34" charset="0"/>
              </a:rPr>
              <a:t>	a) Greenfield sites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Proxima Nova Alt Cn Rg" panose="02000506030000020004" pitchFamily="50" charset="0"/>
                <a:cs typeface="Arial" panose="020B0604020202020204" pitchFamily="34" charset="0"/>
              </a:rPr>
              <a:t>	b) Brownfield sites</a:t>
            </a:r>
          </a:p>
          <a:p>
            <a:pPr>
              <a:spcBef>
                <a:spcPct val="50000"/>
              </a:spcBef>
            </a:pPr>
            <a:r>
              <a:rPr lang="en-GB" altLang="en-US" sz="2000" i="1" dirty="0">
                <a:latin typeface="Proxima Nova Alt Cn Rg" panose="02000506030000020004" pitchFamily="50" charset="0"/>
                <a:cs typeface="Arial" panose="020B0604020202020204" pitchFamily="34" charset="0"/>
              </a:rPr>
              <a:t>Give reasons for your </a:t>
            </a:r>
            <a:r>
              <a:rPr lang="en-GB" altLang="en-US" sz="2000" i="1" dirty="0" smtClean="0">
                <a:latin typeface="Proxima Nova Alt Cn Rg" panose="02000506030000020004" pitchFamily="50" charset="0"/>
                <a:cs typeface="Arial" panose="020B0604020202020204" pitchFamily="34" charset="0"/>
              </a:rPr>
              <a:t>choices.</a:t>
            </a:r>
            <a:endParaRPr lang="en-GB" altLang="en-US" sz="2000" i="1" dirty="0">
              <a:latin typeface="Proxima Nova Alt Cn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0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6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ILLSTHEME">
  <a:themeElements>
    <a:clrScheme name="CareersColours">
      <a:dk1>
        <a:srgbClr val="17444F"/>
      </a:dk1>
      <a:lt1>
        <a:srgbClr val="FFFFFF"/>
      </a:lt1>
      <a:dk2>
        <a:srgbClr val="1EACD0"/>
      </a:dk2>
      <a:lt2>
        <a:srgbClr val="A7A9AB"/>
      </a:lt2>
      <a:accent1>
        <a:srgbClr val="17444F"/>
      </a:accent1>
      <a:accent2>
        <a:srgbClr val="CB4157"/>
      </a:accent2>
      <a:accent3>
        <a:srgbClr val="EAC756"/>
      </a:accent3>
      <a:accent4>
        <a:srgbClr val="E27153"/>
      </a:accent4>
      <a:accent5>
        <a:srgbClr val="98CCDB"/>
      </a:accent5>
      <a:accent6>
        <a:srgbClr val="A7A9AB"/>
      </a:accent6>
      <a:hlink>
        <a:srgbClr val="CB4157"/>
      </a:hlink>
      <a:folHlink>
        <a:srgbClr val="98CCDB"/>
      </a:folHlink>
    </a:clrScheme>
    <a:fontScheme name="CAREERS FONTS">
      <a:majorFont>
        <a:latin typeface="Populaire"/>
        <a:ea typeface=""/>
        <a:cs typeface=""/>
      </a:majorFont>
      <a:minorFont>
        <a:latin typeface="Proxima Nova Alt Cn Rg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>
          <a:defRPr kern="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RES_TEMPLATE_WIDESCREEN.potx" id="{AE72B12E-2B79-4040-9BA4-D3FE9F55B66F}" vid="{E1BAB0CE-ED0D-4576-AEAF-3832295C1B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CARRES_TEMPLATE_WIDESCREEN</Template>
  <TotalTime>307</TotalTime>
  <Words>942</Words>
  <Application>Microsoft Office PowerPoint</Application>
  <PresentationFormat>Widescreen</PresentationFormat>
  <Paragraphs>77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Populaire</vt:lpstr>
      <vt:lpstr>Proxima Nova Rg</vt:lpstr>
      <vt:lpstr>ＭＳ Ｐゴシック</vt:lpstr>
      <vt:lpstr>Calibri</vt:lpstr>
      <vt:lpstr>Proxima Nova Alt Cn Rg</vt:lpstr>
      <vt:lpstr>Arial</vt:lpstr>
      <vt:lpstr>Proxima Nova Th</vt:lpstr>
      <vt:lpstr>SKILLSTHEME</vt:lpstr>
      <vt:lpstr>How do councils make decisions on where to build new homes?</vt:lpstr>
      <vt:lpstr>Read the news article below...</vt:lpstr>
      <vt:lpstr>Brownfield or Greenfield – Which is best?</vt:lpstr>
      <vt:lpstr>Look at the statements below…</vt:lpstr>
      <vt:lpstr>Brownfield or Greenfield – Which is best?</vt:lpstr>
      <vt:lpstr>Questions…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Rogers</dc:creator>
  <cp:lastModifiedBy>Catherine Wilson</cp:lastModifiedBy>
  <cp:revision>18</cp:revision>
  <dcterms:created xsi:type="dcterms:W3CDTF">2015-05-29T11:13:31Z</dcterms:created>
  <dcterms:modified xsi:type="dcterms:W3CDTF">2015-06-18T11:28:47Z</dcterms:modified>
</cp:coreProperties>
</file>