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notesMasterIdLst>
    <p:notesMasterId r:id="rId12"/>
  </p:notesMasterIdLst>
  <p:sldIdLst>
    <p:sldId id="261" r:id="rId3"/>
    <p:sldId id="258" r:id="rId4"/>
    <p:sldId id="256" r:id="rId5"/>
    <p:sldId id="264" r:id="rId6"/>
    <p:sldId id="257" r:id="rId7"/>
    <p:sldId id="263" r:id="rId8"/>
    <p:sldId id="259" r:id="rId9"/>
    <p:sldId id="260" r:id="rId10"/>
    <p:sldId id="262" r:id="rId11"/>
  </p:sldIdLst>
  <p:sldSz cx="12192000" cy="6858000"/>
  <p:notesSz cx="6858000" cy="9144000"/>
  <p:embeddedFontLst>
    <p:embeddedFont>
      <p:font typeface="Populaire" panose="02000603000000000000" pitchFamily="50" charset="0"/>
      <p:regular r:id="rId13"/>
    </p:embeddedFont>
    <p:embeddedFont>
      <p:font typeface="Proxima Nova Rg" panose="02000506030000020004" pitchFamily="50" charset="0"/>
      <p:bold r:id="rId14"/>
      <p:boldItalic r:id="rId15"/>
    </p:embeddedFont>
    <p:embeddedFont>
      <p:font typeface="ＭＳ Ｐゴシック" panose="020B0600070205080204" pitchFamily="34" charset="-128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roxima Nova Alt Cn Rg" panose="02000506030000020004" pitchFamily="50" charset="0"/>
      <p:regular r:id="rId21"/>
      <p:bold r:id="rId22"/>
      <p:italic r:id="rId23"/>
      <p:boldItalic r:id="rId24"/>
    </p:embeddedFont>
    <p:embeddedFont>
      <p:font typeface="Proxima Nova Th" panose="02000506030000020004" pitchFamily="50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8" autoAdjust="0"/>
    <p:restoredTop sz="94434" autoAdjust="0"/>
  </p:normalViewPr>
  <p:slideViewPr>
    <p:cSldViewPr snapToGrid="0">
      <p:cViewPr varScale="1">
        <p:scale>
          <a:sx n="84" d="100"/>
          <a:sy n="84" d="100"/>
        </p:scale>
        <p:origin x="103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A9247-7383-45E7-99A6-63AF3BD32C79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9B879D6-BEE9-4233-8F58-FBF1D46A97FD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>
              <a:latin typeface="Populaire" panose="02000603000000000000" pitchFamily="50" charset="0"/>
            </a:rPr>
            <a:t>1</a:t>
          </a:r>
          <a:endParaRPr lang="en-GB" dirty="0">
            <a:latin typeface="Populaire" panose="02000603000000000000" pitchFamily="50" charset="0"/>
          </a:endParaRPr>
        </a:p>
      </dgm:t>
    </dgm:pt>
    <dgm:pt modelId="{EC373E76-6C15-438E-BDDE-95B65D9F2FFA}" type="parTrans" cxnId="{5548AF19-3066-4306-A8E4-F4C3B8864555}">
      <dgm:prSet/>
      <dgm:spPr/>
      <dgm:t>
        <a:bodyPr/>
        <a:lstStyle/>
        <a:p>
          <a:endParaRPr lang="en-GB">
            <a:latin typeface="Populaire" panose="02000603000000000000" pitchFamily="50" charset="0"/>
          </a:endParaRPr>
        </a:p>
      </dgm:t>
    </dgm:pt>
    <dgm:pt modelId="{796F78B0-CAD0-4D5C-9D24-B8DAC54A28E6}" type="sibTrans" cxnId="{5548AF19-3066-4306-A8E4-F4C3B8864555}">
      <dgm:prSet/>
      <dgm:spPr/>
      <dgm:t>
        <a:bodyPr/>
        <a:lstStyle/>
        <a:p>
          <a:endParaRPr lang="en-GB">
            <a:latin typeface="Populaire" panose="02000603000000000000" pitchFamily="50" charset="0"/>
          </a:endParaRPr>
        </a:p>
      </dgm:t>
    </dgm:pt>
    <dgm:pt modelId="{82820BF5-7490-4504-ACE8-889024B279A4}">
      <dgm:prSet/>
      <dgm:spPr>
        <a:solidFill>
          <a:schemeClr val="accent3"/>
        </a:solidFill>
      </dgm:spPr>
      <dgm:t>
        <a:bodyPr/>
        <a:lstStyle/>
        <a:p>
          <a:r>
            <a:rPr lang="en-GB" dirty="0" smtClean="0">
              <a:latin typeface="Populaire" panose="02000603000000000000" pitchFamily="50" charset="0"/>
            </a:rPr>
            <a:t>2</a:t>
          </a:r>
          <a:endParaRPr lang="en-GB" dirty="0">
            <a:latin typeface="Populaire" panose="02000603000000000000" pitchFamily="50" charset="0"/>
          </a:endParaRPr>
        </a:p>
      </dgm:t>
    </dgm:pt>
    <dgm:pt modelId="{FEDF0130-A73D-4FA0-897D-381C8FDC98E2}" type="parTrans" cxnId="{1F8C6D16-97D5-4619-8FBF-68373659FE6D}">
      <dgm:prSet/>
      <dgm:spPr/>
      <dgm:t>
        <a:bodyPr/>
        <a:lstStyle/>
        <a:p>
          <a:endParaRPr lang="en-GB">
            <a:latin typeface="Populaire" panose="02000603000000000000" pitchFamily="50" charset="0"/>
          </a:endParaRPr>
        </a:p>
      </dgm:t>
    </dgm:pt>
    <dgm:pt modelId="{1C174A5E-94FF-4820-8F24-D93EBCD2F2C0}" type="sibTrans" cxnId="{1F8C6D16-97D5-4619-8FBF-68373659FE6D}">
      <dgm:prSet/>
      <dgm:spPr/>
      <dgm:t>
        <a:bodyPr/>
        <a:lstStyle/>
        <a:p>
          <a:endParaRPr lang="en-GB">
            <a:latin typeface="Populaire" panose="02000603000000000000" pitchFamily="50" charset="0"/>
          </a:endParaRPr>
        </a:p>
      </dgm:t>
    </dgm:pt>
    <dgm:pt modelId="{668A5016-704C-49DD-BE87-EBE1E0C1441E}">
      <dgm:prSet/>
      <dgm:spPr>
        <a:solidFill>
          <a:schemeClr val="tx2"/>
        </a:solidFill>
      </dgm:spPr>
      <dgm:t>
        <a:bodyPr/>
        <a:lstStyle/>
        <a:p>
          <a:r>
            <a:rPr lang="en-GB" dirty="0" smtClean="0">
              <a:latin typeface="Populaire" panose="02000603000000000000" pitchFamily="50" charset="0"/>
            </a:rPr>
            <a:t>3</a:t>
          </a:r>
          <a:endParaRPr lang="en-GB" dirty="0">
            <a:latin typeface="Populaire" panose="02000603000000000000" pitchFamily="50" charset="0"/>
          </a:endParaRPr>
        </a:p>
      </dgm:t>
    </dgm:pt>
    <dgm:pt modelId="{278D3046-6EA5-4129-9D1B-4D2F6F65A490}" type="parTrans" cxnId="{B6C835C5-2114-4D43-A04F-9374172AAA6B}">
      <dgm:prSet/>
      <dgm:spPr/>
      <dgm:t>
        <a:bodyPr/>
        <a:lstStyle/>
        <a:p>
          <a:endParaRPr lang="en-GB">
            <a:latin typeface="Populaire" panose="02000603000000000000" pitchFamily="50" charset="0"/>
          </a:endParaRPr>
        </a:p>
      </dgm:t>
    </dgm:pt>
    <dgm:pt modelId="{7149E41E-9D33-4A22-BDE3-1F8BE13715C4}" type="sibTrans" cxnId="{B6C835C5-2114-4D43-A04F-9374172AAA6B}">
      <dgm:prSet/>
      <dgm:spPr/>
      <dgm:t>
        <a:bodyPr/>
        <a:lstStyle/>
        <a:p>
          <a:endParaRPr lang="en-GB">
            <a:latin typeface="Populaire" panose="02000603000000000000" pitchFamily="50" charset="0"/>
          </a:endParaRPr>
        </a:p>
      </dgm:t>
    </dgm:pt>
    <dgm:pt modelId="{DC2D7FFA-17D0-4F67-84FC-C95A35FA1DDE}" type="pres">
      <dgm:prSet presAssocID="{B67A9247-7383-45E7-99A6-63AF3BD32C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0C5D9858-1F25-4D3D-A9EB-4311F2A5A2C2}" type="pres">
      <dgm:prSet presAssocID="{99B879D6-BEE9-4233-8F58-FBF1D46A97FD}" presName="hierRoot1" presStyleCnt="0">
        <dgm:presLayoutVars>
          <dgm:hierBranch val="init"/>
        </dgm:presLayoutVars>
      </dgm:prSet>
      <dgm:spPr/>
    </dgm:pt>
    <dgm:pt modelId="{A85D2D07-7CC2-41AC-8AEF-391BD4F5A049}" type="pres">
      <dgm:prSet presAssocID="{99B879D6-BEE9-4233-8F58-FBF1D46A97FD}" presName="rootComposite1" presStyleCnt="0"/>
      <dgm:spPr/>
    </dgm:pt>
    <dgm:pt modelId="{5AA4FDDD-7AD4-4D83-AA00-55A38AE708EA}" type="pres">
      <dgm:prSet presAssocID="{99B879D6-BEE9-4233-8F58-FBF1D46A97FD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F0F2B12-AB19-48E0-B86A-9AEB3DCD5094}" type="pres">
      <dgm:prSet presAssocID="{99B879D6-BEE9-4233-8F58-FBF1D46A97FD}" presName="rootConnector1" presStyleLbl="node1" presStyleIdx="0" presStyleCnt="0"/>
      <dgm:spPr/>
      <dgm:t>
        <a:bodyPr/>
        <a:lstStyle/>
        <a:p>
          <a:endParaRPr lang="en-GB"/>
        </a:p>
      </dgm:t>
    </dgm:pt>
    <dgm:pt modelId="{83FD6FD0-368F-4AE6-AE4D-0D9EDFC91CC2}" type="pres">
      <dgm:prSet presAssocID="{99B879D6-BEE9-4233-8F58-FBF1D46A97FD}" presName="hierChild2" presStyleCnt="0"/>
      <dgm:spPr/>
    </dgm:pt>
    <dgm:pt modelId="{34E16D27-63A3-4E73-B756-605906F4DA4E}" type="pres">
      <dgm:prSet presAssocID="{99B879D6-BEE9-4233-8F58-FBF1D46A97FD}" presName="hierChild3" presStyleCnt="0"/>
      <dgm:spPr/>
    </dgm:pt>
    <dgm:pt modelId="{209F8D0A-96F4-43D1-860D-1C6327078B23}" type="pres">
      <dgm:prSet presAssocID="{82820BF5-7490-4504-ACE8-889024B279A4}" presName="hierRoot1" presStyleCnt="0">
        <dgm:presLayoutVars>
          <dgm:hierBranch val="init"/>
        </dgm:presLayoutVars>
      </dgm:prSet>
      <dgm:spPr/>
    </dgm:pt>
    <dgm:pt modelId="{930F7D5F-C71C-45CE-AFD0-114AD74DC34F}" type="pres">
      <dgm:prSet presAssocID="{82820BF5-7490-4504-ACE8-889024B279A4}" presName="rootComposite1" presStyleCnt="0"/>
      <dgm:spPr/>
    </dgm:pt>
    <dgm:pt modelId="{78505522-A06F-4BAE-811E-88C0B472D0D1}" type="pres">
      <dgm:prSet presAssocID="{82820BF5-7490-4504-ACE8-889024B279A4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BB0615B-7FBA-4AA9-AF23-46B2E74FF274}" type="pres">
      <dgm:prSet presAssocID="{82820BF5-7490-4504-ACE8-889024B279A4}" presName="rootConnector1" presStyleLbl="node1" presStyleIdx="0" presStyleCnt="0"/>
      <dgm:spPr/>
      <dgm:t>
        <a:bodyPr/>
        <a:lstStyle/>
        <a:p>
          <a:endParaRPr lang="en-GB"/>
        </a:p>
      </dgm:t>
    </dgm:pt>
    <dgm:pt modelId="{3F660E40-96A6-41CF-9419-49AF53046AC7}" type="pres">
      <dgm:prSet presAssocID="{82820BF5-7490-4504-ACE8-889024B279A4}" presName="hierChild2" presStyleCnt="0"/>
      <dgm:spPr/>
    </dgm:pt>
    <dgm:pt modelId="{0612E50E-A3AC-488F-8941-97CACD3F32DD}" type="pres">
      <dgm:prSet presAssocID="{82820BF5-7490-4504-ACE8-889024B279A4}" presName="hierChild3" presStyleCnt="0"/>
      <dgm:spPr/>
    </dgm:pt>
    <dgm:pt modelId="{FEA02437-F956-471B-AE43-DAF01C8D9460}" type="pres">
      <dgm:prSet presAssocID="{668A5016-704C-49DD-BE87-EBE1E0C1441E}" presName="hierRoot1" presStyleCnt="0">
        <dgm:presLayoutVars>
          <dgm:hierBranch val="init"/>
        </dgm:presLayoutVars>
      </dgm:prSet>
      <dgm:spPr/>
    </dgm:pt>
    <dgm:pt modelId="{2674D470-B0F1-43FC-B416-B2CB03D5DB51}" type="pres">
      <dgm:prSet presAssocID="{668A5016-704C-49DD-BE87-EBE1E0C1441E}" presName="rootComposite1" presStyleCnt="0"/>
      <dgm:spPr/>
    </dgm:pt>
    <dgm:pt modelId="{0D3E9276-80AA-4D94-BBCD-CE6A034E46FC}" type="pres">
      <dgm:prSet presAssocID="{668A5016-704C-49DD-BE87-EBE1E0C1441E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4B69A93-7AC1-40C4-9D26-2321BD94B470}" type="pres">
      <dgm:prSet presAssocID="{668A5016-704C-49DD-BE87-EBE1E0C1441E}" presName="rootConnector1" presStyleLbl="node1" presStyleIdx="0" presStyleCnt="0"/>
      <dgm:spPr/>
      <dgm:t>
        <a:bodyPr/>
        <a:lstStyle/>
        <a:p>
          <a:endParaRPr lang="en-GB"/>
        </a:p>
      </dgm:t>
    </dgm:pt>
    <dgm:pt modelId="{0C74BF6F-503E-4B11-8552-3EF407F09B99}" type="pres">
      <dgm:prSet presAssocID="{668A5016-704C-49DD-BE87-EBE1E0C1441E}" presName="hierChild2" presStyleCnt="0"/>
      <dgm:spPr/>
    </dgm:pt>
    <dgm:pt modelId="{11C88A31-828E-4362-9D59-E640CE66AA6A}" type="pres">
      <dgm:prSet presAssocID="{668A5016-704C-49DD-BE87-EBE1E0C1441E}" presName="hierChild3" presStyleCnt="0"/>
      <dgm:spPr/>
    </dgm:pt>
  </dgm:ptLst>
  <dgm:cxnLst>
    <dgm:cxn modelId="{08B96E92-A529-4E7D-8325-39F9E05C71EA}" type="presOf" srcId="{B67A9247-7383-45E7-99A6-63AF3BD32C79}" destId="{DC2D7FFA-17D0-4F67-84FC-C95A35FA1DDE}" srcOrd="0" destOrd="0" presId="urn:microsoft.com/office/officeart/2005/8/layout/orgChart1"/>
    <dgm:cxn modelId="{704315C9-8CD1-43E7-90E9-061724C833A8}" type="presOf" srcId="{99B879D6-BEE9-4233-8F58-FBF1D46A97FD}" destId="{2F0F2B12-AB19-48E0-B86A-9AEB3DCD5094}" srcOrd="1" destOrd="0" presId="urn:microsoft.com/office/officeart/2005/8/layout/orgChart1"/>
    <dgm:cxn modelId="{607A1720-0A32-4F6F-A3C4-66561A621ECD}" type="presOf" srcId="{668A5016-704C-49DD-BE87-EBE1E0C1441E}" destId="{C4B69A93-7AC1-40C4-9D26-2321BD94B470}" srcOrd="1" destOrd="0" presId="urn:microsoft.com/office/officeart/2005/8/layout/orgChart1"/>
    <dgm:cxn modelId="{79F119EC-16C7-4961-A72A-0F205DC65BF3}" type="presOf" srcId="{82820BF5-7490-4504-ACE8-889024B279A4}" destId="{78505522-A06F-4BAE-811E-88C0B472D0D1}" srcOrd="0" destOrd="0" presId="urn:microsoft.com/office/officeart/2005/8/layout/orgChart1"/>
    <dgm:cxn modelId="{5548AF19-3066-4306-A8E4-F4C3B8864555}" srcId="{B67A9247-7383-45E7-99A6-63AF3BD32C79}" destId="{99B879D6-BEE9-4233-8F58-FBF1D46A97FD}" srcOrd="0" destOrd="0" parTransId="{EC373E76-6C15-438E-BDDE-95B65D9F2FFA}" sibTransId="{796F78B0-CAD0-4D5C-9D24-B8DAC54A28E6}"/>
    <dgm:cxn modelId="{0541545C-6B30-491C-8EE4-25095988603F}" type="presOf" srcId="{99B879D6-BEE9-4233-8F58-FBF1D46A97FD}" destId="{5AA4FDDD-7AD4-4D83-AA00-55A38AE708EA}" srcOrd="0" destOrd="0" presId="urn:microsoft.com/office/officeart/2005/8/layout/orgChart1"/>
    <dgm:cxn modelId="{87B18A93-29AB-44DB-B1B5-54D1A6166C0E}" type="presOf" srcId="{668A5016-704C-49DD-BE87-EBE1E0C1441E}" destId="{0D3E9276-80AA-4D94-BBCD-CE6A034E46FC}" srcOrd="0" destOrd="0" presId="urn:microsoft.com/office/officeart/2005/8/layout/orgChart1"/>
    <dgm:cxn modelId="{66CAD953-10AB-4763-978F-CA5D036B977A}" type="presOf" srcId="{82820BF5-7490-4504-ACE8-889024B279A4}" destId="{0BB0615B-7FBA-4AA9-AF23-46B2E74FF274}" srcOrd="1" destOrd="0" presId="urn:microsoft.com/office/officeart/2005/8/layout/orgChart1"/>
    <dgm:cxn modelId="{1F8C6D16-97D5-4619-8FBF-68373659FE6D}" srcId="{B67A9247-7383-45E7-99A6-63AF3BD32C79}" destId="{82820BF5-7490-4504-ACE8-889024B279A4}" srcOrd="1" destOrd="0" parTransId="{FEDF0130-A73D-4FA0-897D-381C8FDC98E2}" sibTransId="{1C174A5E-94FF-4820-8F24-D93EBCD2F2C0}"/>
    <dgm:cxn modelId="{B6C835C5-2114-4D43-A04F-9374172AAA6B}" srcId="{B67A9247-7383-45E7-99A6-63AF3BD32C79}" destId="{668A5016-704C-49DD-BE87-EBE1E0C1441E}" srcOrd="2" destOrd="0" parTransId="{278D3046-6EA5-4129-9D1B-4D2F6F65A490}" sibTransId="{7149E41E-9D33-4A22-BDE3-1F8BE13715C4}"/>
    <dgm:cxn modelId="{0A7D67EB-9060-4755-80D0-A50F75CB41CF}" type="presParOf" srcId="{DC2D7FFA-17D0-4F67-84FC-C95A35FA1DDE}" destId="{0C5D9858-1F25-4D3D-A9EB-4311F2A5A2C2}" srcOrd="0" destOrd="0" presId="urn:microsoft.com/office/officeart/2005/8/layout/orgChart1"/>
    <dgm:cxn modelId="{0DDA0651-E35E-4DFA-9324-C791C873804F}" type="presParOf" srcId="{0C5D9858-1F25-4D3D-A9EB-4311F2A5A2C2}" destId="{A85D2D07-7CC2-41AC-8AEF-391BD4F5A049}" srcOrd="0" destOrd="0" presId="urn:microsoft.com/office/officeart/2005/8/layout/orgChart1"/>
    <dgm:cxn modelId="{23A89FD3-E8F1-4D23-83C5-278F325FCC46}" type="presParOf" srcId="{A85D2D07-7CC2-41AC-8AEF-391BD4F5A049}" destId="{5AA4FDDD-7AD4-4D83-AA00-55A38AE708EA}" srcOrd="0" destOrd="0" presId="urn:microsoft.com/office/officeart/2005/8/layout/orgChart1"/>
    <dgm:cxn modelId="{9451BAA7-A87A-4CD7-AAC7-E0D03286184E}" type="presParOf" srcId="{A85D2D07-7CC2-41AC-8AEF-391BD4F5A049}" destId="{2F0F2B12-AB19-48E0-B86A-9AEB3DCD5094}" srcOrd="1" destOrd="0" presId="urn:microsoft.com/office/officeart/2005/8/layout/orgChart1"/>
    <dgm:cxn modelId="{DB45A40F-C7DD-451D-8221-871635039968}" type="presParOf" srcId="{0C5D9858-1F25-4D3D-A9EB-4311F2A5A2C2}" destId="{83FD6FD0-368F-4AE6-AE4D-0D9EDFC91CC2}" srcOrd="1" destOrd="0" presId="urn:microsoft.com/office/officeart/2005/8/layout/orgChart1"/>
    <dgm:cxn modelId="{7AB0048D-3385-49F9-8B73-57025459F60D}" type="presParOf" srcId="{0C5D9858-1F25-4D3D-A9EB-4311F2A5A2C2}" destId="{34E16D27-63A3-4E73-B756-605906F4DA4E}" srcOrd="2" destOrd="0" presId="urn:microsoft.com/office/officeart/2005/8/layout/orgChart1"/>
    <dgm:cxn modelId="{7BD44AA9-8266-4089-92AB-331552F6624D}" type="presParOf" srcId="{DC2D7FFA-17D0-4F67-84FC-C95A35FA1DDE}" destId="{209F8D0A-96F4-43D1-860D-1C6327078B23}" srcOrd="1" destOrd="0" presId="urn:microsoft.com/office/officeart/2005/8/layout/orgChart1"/>
    <dgm:cxn modelId="{29D270DA-9E4B-4A2A-86EF-B6F16D15091A}" type="presParOf" srcId="{209F8D0A-96F4-43D1-860D-1C6327078B23}" destId="{930F7D5F-C71C-45CE-AFD0-114AD74DC34F}" srcOrd="0" destOrd="0" presId="urn:microsoft.com/office/officeart/2005/8/layout/orgChart1"/>
    <dgm:cxn modelId="{9F554B6B-45F5-49C9-AFC6-EA1BFAAFC723}" type="presParOf" srcId="{930F7D5F-C71C-45CE-AFD0-114AD74DC34F}" destId="{78505522-A06F-4BAE-811E-88C0B472D0D1}" srcOrd="0" destOrd="0" presId="urn:microsoft.com/office/officeart/2005/8/layout/orgChart1"/>
    <dgm:cxn modelId="{48B2EB17-6483-4CA6-8D8E-C2FB2E9621D6}" type="presParOf" srcId="{930F7D5F-C71C-45CE-AFD0-114AD74DC34F}" destId="{0BB0615B-7FBA-4AA9-AF23-46B2E74FF274}" srcOrd="1" destOrd="0" presId="urn:microsoft.com/office/officeart/2005/8/layout/orgChart1"/>
    <dgm:cxn modelId="{8F6EBF98-23B2-4D62-80EE-913EA017273E}" type="presParOf" srcId="{209F8D0A-96F4-43D1-860D-1C6327078B23}" destId="{3F660E40-96A6-41CF-9419-49AF53046AC7}" srcOrd="1" destOrd="0" presId="urn:microsoft.com/office/officeart/2005/8/layout/orgChart1"/>
    <dgm:cxn modelId="{54647169-0C19-4FF6-8684-1216A644EA2F}" type="presParOf" srcId="{209F8D0A-96F4-43D1-860D-1C6327078B23}" destId="{0612E50E-A3AC-488F-8941-97CACD3F32DD}" srcOrd="2" destOrd="0" presId="urn:microsoft.com/office/officeart/2005/8/layout/orgChart1"/>
    <dgm:cxn modelId="{1D84B744-6161-4D7F-9F7F-4330FEFEBF0D}" type="presParOf" srcId="{DC2D7FFA-17D0-4F67-84FC-C95A35FA1DDE}" destId="{FEA02437-F956-471B-AE43-DAF01C8D9460}" srcOrd="2" destOrd="0" presId="urn:microsoft.com/office/officeart/2005/8/layout/orgChart1"/>
    <dgm:cxn modelId="{DCC728ED-4C71-48DD-8D54-4AEA83AF93B7}" type="presParOf" srcId="{FEA02437-F956-471B-AE43-DAF01C8D9460}" destId="{2674D470-B0F1-43FC-B416-B2CB03D5DB51}" srcOrd="0" destOrd="0" presId="urn:microsoft.com/office/officeart/2005/8/layout/orgChart1"/>
    <dgm:cxn modelId="{BC179DEC-2251-481C-B887-99381F0E77DD}" type="presParOf" srcId="{2674D470-B0F1-43FC-B416-B2CB03D5DB51}" destId="{0D3E9276-80AA-4D94-BBCD-CE6A034E46FC}" srcOrd="0" destOrd="0" presId="urn:microsoft.com/office/officeart/2005/8/layout/orgChart1"/>
    <dgm:cxn modelId="{9153D3F8-9B21-468D-A1FB-99C7187EC585}" type="presParOf" srcId="{2674D470-B0F1-43FC-B416-B2CB03D5DB51}" destId="{C4B69A93-7AC1-40C4-9D26-2321BD94B470}" srcOrd="1" destOrd="0" presId="urn:microsoft.com/office/officeart/2005/8/layout/orgChart1"/>
    <dgm:cxn modelId="{0C9F2741-4A2B-4390-B5CC-414448777EC8}" type="presParOf" srcId="{FEA02437-F956-471B-AE43-DAF01C8D9460}" destId="{0C74BF6F-503E-4B11-8552-3EF407F09B99}" srcOrd="1" destOrd="0" presId="urn:microsoft.com/office/officeart/2005/8/layout/orgChart1"/>
    <dgm:cxn modelId="{EDC8D998-16B0-404B-BB45-C4E1CB252E9E}" type="presParOf" srcId="{FEA02437-F956-471B-AE43-DAF01C8D9460}" destId="{11C88A31-828E-4362-9D59-E640CE66AA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4FDDD-7AD4-4D83-AA00-55A38AE708EA}">
      <dsp:nvSpPr>
        <dsp:cNvPr id="0" name=""/>
        <dsp:cNvSpPr/>
      </dsp:nvSpPr>
      <dsp:spPr>
        <a:xfrm>
          <a:off x="444" y="1051103"/>
          <a:ext cx="1937566" cy="968783"/>
        </a:xfrm>
        <a:prstGeom prst="rect">
          <a:avLst/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>
              <a:latin typeface="Populaire" panose="02000603000000000000" pitchFamily="50" charset="0"/>
            </a:rPr>
            <a:t>1</a:t>
          </a:r>
          <a:endParaRPr lang="en-GB" sz="6500" kern="1200" dirty="0">
            <a:latin typeface="Populaire" panose="02000603000000000000" pitchFamily="50" charset="0"/>
          </a:endParaRPr>
        </a:p>
      </dsp:txBody>
      <dsp:txXfrm>
        <a:off x="444" y="1051103"/>
        <a:ext cx="1937566" cy="968783"/>
      </dsp:txXfrm>
    </dsp:sp>
    <dsp:sp modelId="{78505522-A06F-4BAE-811E-88C0B472D0D1}">
      <dsp:nvSpPr>
        <dsp:cNvPr id="0" name=""/>
        <dsp:cNvSpPr/>
      </dsp:nvSpPr>
      <dsp:spPr>
        <a:xfrm>
          <a:off x="2344900" y="1051103"/>
          <a:ext cx="1937566" cy="968783"/>
        </a:xfrm>
        <a:prstGeom prst="rect">
          <a:avLst/>
        </a:prstGeom>
        <a:solidFill>
          <a:schemeClr val="accent3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>
              <a:latin typeface="Populaire" panose="02000603000000000000" pitchFamily="50" charset="0"/>
            </a:rPr>
            <a:t>2</a:t>
          </a:r>
          <a:endParaRPr lang="en-GB" sz="6500" kern="1200" dirty="0">
            <a:latin typeface="Populaire" panose="02000603000000000000" pitchFamily="50" charset="0"/>
          </a:endParaRPr>
        </a:p>
      </dsp:txBody>
      <dsp:txXfrm>
        <a:off x="2344900" y="1051103"/>
        <a:ext cx="1937566" cy="968783"/>
      </dsp:txXfrm>
    </dsp:sp>
    <dsp:sp modelId="{0D3E9276-80AA-4D94-BBCD-CE6A034E46FC}">
      <dsp:nvSpPr>
        <dsp:cNvPr id="0" name=""/>
        <dsp:cNvSpPr/>
      </dsp:nvSpPr>
      <dsp:spPr>
        <a:xfrm>
          <a:off x="4689356" y="1051103"/>
          <a:ext cx="1937566" cy="968783"/>
        </a:xfrm>
        <a:prstGeom prst="rect">
          <a:avLst/>
        </a:prstGeom>
        <a:solidFill>
          <a:schemeClr val="tx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>
              <a:latin typeface="Populaire" panose="02000603000000000000" pitchFamily="50" charset="0"/>
            </a:rPr>
            <a:t>3</a:t>
          </a:r>
          <a:endParaRPr lang="en-GB" sz="6500" kern="1200" dirty="0">
            <a:latin typeface="Populaire" panose="02000603000000000000" pitchFamily="50" charset="0"/>
          </a:endParaRPr>
        </a:p>
      </dsp:txBody>
      <dsp:txXfrm>
        <a:off x="4689356" y="1051103"/>
        <a:ext cx="1937566" cy="968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C7EF-0DE2-4300-9AFB-D947351067E3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B85AD-6F9F-418B-98C0-88127CB24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4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best printed off on A3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B85AD-6F9F-418B-98C0-88127CB24B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59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Taken from https://www.curo-group.co.uk/media/36795/curo_brochure_v9.pdf it would be great if we could use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B85AD-6F9F-418B-98C0-88127CB24B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12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Taken from here: http://www.bathwesternriverside.co.uk/wp-content/uploads/2011/12/proposed-development.jpg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B85AD-6F9F-418B-98C0-88127CB24B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0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housebuildingcareers.org.uk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https://twitter.com/homebuildcareer" TargetMode="External"/><Relationship Id="rId2" Type="http://schemas.openxmlformats.org/officeDocument/2006/relationships/hyperlink" Target="http://www.housebuildingcareers.org.uk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housebuildingcareers" TargetMode="External"/><Relationship Id="rId10" Type="http://schemas.openxmlformats.org/officeDocument/2006/relationships/hyperlink" Target="http://www.geography.org.uk/" TargetMode="External"/><Relationship Id="rId4" Type="http://schemas.openxmlformats.org/officeDocument/2006/relationships/hyperlink" Target="http://housebuildingcareers.org.uk/" TargetMode="External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 bwMode="auto">
          <a:xfrm>
            <a:off x="3082132" y="4185826"/>
            <a:ext cx="598506" cy="598506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539895" y="718913"/>
            <a:ext cx="913735" cy="913735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519115" y="2154725"/>
            <a:ext cx="2204483" cy="176867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66215" y="1254642"/>
            <a:ext cx="5499006" cy="2335442"/>
            <a:chOff x="1339703" y="6148"/>
            <a:chExt cx="7424490" cy="3153200"/>
          </a:xfrm>
          <a:solidFill>
            <a:schemeClr val="accent2"/>
          </a:solidFill>
        </p:grpSpPr>
        <p:sp>
          <p:nvSpPr>
            <p:cNvPr id="7" name="Rectangle 6"/>
            <p:cNvSpPr/>
            <p:nvPr userDrawn="1"/>
          </p:nvSpPr>
          <p:spPr bwMode="auto">
            <a:xfrm>
              <a:off x="1339703" y="6148"/>
              <a:ext cx="6833245" cy="3153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" name="Oval 8"/>
            <p:cNvSpPr/>
            <p:nvPr userDrawn="1"/>
          </p:nvSpPr>
          <p:spPr bwMode="auto">
            <a:xfrm>
              <a:off x="7956119" y="1808215"/>
              <a:ext cx="808074" cy="808074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66215" y="3257236"/>
            <a:ext cx="5061096" cy="2122838"/>
            <a:chOff x="3466215" y="3257236"/>
            <a:chExt cx="5061096" cy="2122838"/>
          </a:xfrm>
          <a:solidFill>
            <a:schemeClr val="tx2"/>
          </a:solidFill>
        </p:grpSpPr>
        <p:sp>
          <p:nvSpPr>
            <p:cNvPr id="11" name="Rectangle 10"/>
            <p:cNvSpPr/>
            <p:nvPr userDrawn="1"/>
          </p:nvSpPr>
          <p:spPr bwMode="auto">
            <a:xfrm>
              <a:off x="3466215" y="3590084"/>
              <a:ext cx="5061096" cy="178999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5787655" y="3257236"/>
              <a:ext cx="616689" cy="61668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3172" y="1382056"/>
            <a:ext cx="4783543" cy="2080614"/>
          </a:xfrm>
          <a:noFill/>
        </p:spPr>
        <p:txBody>
          <a:bodyPr>
            <a:noAutofit/>
          </a:bodyPr>
          <a:lstStyle>
            <a:lvl1pPr algn="ctr">
              <a:defRPr sz="54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10455" y="2743210"/>
            <a:ext cx="1522135" cy="51402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192873" indent="0" algn="ctr">
              <a:buNone/>
              <a:defRPr/>
            </a:lvl2pPr>
            <a:lvl3pPr marL="385744" indent="0" algn="ctr">
              <a:buNone/>
              <a:defRPr/>
            </a:lvl3pPr>
            <a:lvl4pPr marL="578616" indent="0" algn="ctr">
              <a:buNone/>
              <a:defRPr/>
            </a:lvl4pPr>
            <a:lvl5pPr marL="771487" indent="0" algn="ctr">
              <a:buNone/>
              <a:defRPr/>
            </a:lvl5pPr>
            <a:lvl6pPr marL="964359" indent="0" algn="ctr">
              <a:buNone/>
              <a:defRPr/>
            </a:lvl6pPr>
            <a:lvl7pPr marL="1157230" indent="0" algn="ctr">
              <a:buNone/>
              <a:defRPr/>
            </a:lvl7pPr>
            <a:lvl8pPr marL="1350102" indent="0" algn="ctr">
              <a:buNone/>
              <a:defRPr/>
            </a:lvl8pPr>
            <a:lvl9pPr marL="1542973" indent="0" algn="ctr">
              <a:buNone/>
              <a:defRPr/>
            </a:lvl9pPr>
          </a:lstStyle>
          <a:p>
            <a:r>
              <a:rPr lang="en-US" dirty="0" smtClean="0"/>
              <a:t>DATE/TIME/AUTHOR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 bwMode="auto">
          <a:xfrm>
            <a:off x="9374370" y="1800176"/>
            <a:ext cx="510363" cy="5103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577825" y="2732562"/>
            <a:ext cx="510363" cy="5103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 hasCustomPrompt="1"/>
          </p:nvPr>
        </p:nvSpPr>
        <p:spPr>
          <a:xfrm>
            <a:off x="3628028" y="3698350"/>
            <a:ext cx="4801869" cy="1388907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421458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02422"/>
            <a:ext cx="73152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6632"/>
            <a:ext cx="7315200" cy="4114800"/>
          </a:xfrm>
        </p:spPr>
        <p:txBody>
          <a:bodyPr/>
          <a:lstStyle>
            <a:lvl1pPr marL="0" indent="0">
              <a:buNone/>
              <a:defRPr sz="1351">
                <a:solidFill>
                  <a:schemeClr val="accent1"/>
                </a:solidFill>
              </a:defRPr>
            </a:lvl1pPr>
            <a:lvl2pPr marL="192873" indent="0">
              <a:buNone/>
              <a:defRPr sz="1181"/>
            </a:lvl2pPr>
            <a:lvl3pPr marL="385744" indent="0">
              <a:buNone/>
              <a:defRPr sz="1013"/>
            </a:lvl3pPr>
            <a:lvl4pPr marL="578616" indent="0">
              <a:buNone/>
              <a:defRPr sz="844"/>
            </a:lvl4pPr>
            <a:lvl5pPr marL="771487" indent="0">
              <a:buNone/>
              <a:defRPr sz="844"/>
            </a:lvl5pPr>
            <a:lvl6pPr marL="964359" indent="0">
              <a:buNone/>
              <a:defRPr sz="844"/>
            </a:lvl6pPr>
            <a:lvl7pPr marL="1157230" indent="0">
              <a:buNone/>
              <a:defRPr sz="844"/>
            </a:lvl7pPr>
            <a:lvl8pPr marL="1350102" indent="0">
              <a:buNone/>
              <a:defRPr sz="844"/>
            </a:lvl8pPr>
            <a:lvl9pPr marL="1542973" indent="0">
              <a:buNone/>
              <a:defRPr sz="844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869160"/>
            <a:ext cx="7315200" cy="6480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94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90872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980728"/>
            <a:ext cx="10363200" cy="4402832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14400" y="908720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5360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5C36752-6287-4D00-A19E-2CD3300B8303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C9477E5-F566-41FD-8991-BA1876460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6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6267" y="195605"/>
            <a:ext cx="2590800" cy="5486400"/>
          </a:xfrm>
        </p:spPr>
        <p:txBody>
          <a:bodyPr vert="eaVert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067" y="195605"/>
            <a:ext cx="7569200" cy="5486400"/>
          </a:xfrm>
        </p:spPr>
        <p:txBody>
          <a:bodyPr vert="eaVer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5360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5C36752-6287-4D00-A19E-2CD3300B8303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C9477E5-F566-41FD-8991-BA1876460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4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995476"/>
            <a:ext cx="12192000" cy="8625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7630" y="6294862"/>
            <a:ext cx="9516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  <a:hlinkClick r:id="rId2"/>
              </a:rPr>
              <a:t>www.housebuildingcareers.org.uk</a:t>
            </a:r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|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twitter: @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homebuildcareer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</a:t>
            </a:r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|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facebook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: @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housebuildingcareers</a:t>
            </a:r>
            <a:endParaRPr lang="en-GB" sz="1400" b="0" dirty="0">
              <a:solidFill>
                <a:schemeClr val="accent3"/>
              </a:solidFill>
              <a:latin typeface="Proxima Nova Alt Cn Rg" panose="02000506030000020004" pitchFamily="50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08427" y="1451769"/>
            <a:ext cx="4564267" cy="3213245"/>
            <a:chOff x="2042668" y="1669483"/>
            <a:chExt cx="4564267" cy="3213245"/>
          </a:xfrm>
        </p:grpSpPr>
        <p:sp>
          <p:nvSpPr>
            <p:cNvPr id="5" name="TextBox 4"/>
            <p:cNvSpPr txBox="1"/>
            <p:nvPr/>
          </p:nvSpPr>
          <p:spPr>
            <a:xfrm>
              <a:off x="4497483" y="4030403"/>
              <a:ext cx="1992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i="1" dirty="0" smtClean="0">
                  <a:solidFill>
                    <a:schemeClr val="accent4"/>
                  </a:solidFill>
                  <a:latin typeface="Proxima Nova Alt Cn Rg" panose="02000506030000020004" pitchFamily="50" charset="0"/>
                </a:rPr>
                <a:t>#Skill</a:t>
              </a:r>
              <a:r>
                <a:rPr lang="en-GB" sz="2800" b="1" i="1" baseline="0" dirty="0" smtClean="0">
                  <a:solidFill>
                    <a:schemeClr val="accent4"/>
                  </a:solidFill>
                  <a:latin typeface="Proxima Nova Alt Cn Rg" panose="02000506030000020004" pitchFamily="50" charset="0"/>
                </a:rPr>
                <a:t> for life</a:t>
              </a:r>
              <a:endParaRPr lang="en-GB" sz="2800" b="1" i="1" dirty="0">
                <a:solidFill>
                  <a:schemeClr val="accent4"/>
                </a:solidFill>
                <a:latin typeface="Proxima Nova Alt Cn Rg" panose="02000506030000020004" pitchFamily="50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630" y="1669483"/>
              <a:ext cx="4459305" cy="22610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2042668" y="4061180"/>
              <a:ext cx="3200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chemeClr val="accent2"/>
                  </a:solidFill>
                  <a:latin typeface="Populaire" panose="02000603000000000000" pitchFamily="50" charset="0"/>
                </a:rPr>
                <a:t>housebuildingcareers.org.uk</a:t>
              </a:r>
              <a:endParaRPr lang="en-GB" sz="2400" dirty="0">
                <a:solidFill>
                  <a:schemeClr val="accent2"/>
                </a:solidFill>
                <a:latin typeface="Populaire" panose="02000603000000000000" pitchFamily="50" charset="0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2219944" y="4605840"/>
              <a:ext cx="3753227" cy="276888"/>
              <a:chOff x="2219944" y="4605840"/>
              <a:chExt cx="3753227" cy="276888"/>
            </a:xfrm>
          </p:grpSpPr>
          <p:pic>
            <p:nvPicPr>
              <p:cNvPr id="9" name="Picture 8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9944" y="4605840"/>
                <a:ext cx="282316" cy="27688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8401" y="4605840"/>
                <a:ext cx="282316" cy="27688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 userDrawn="1"/>
            </p:nvSpPr>
            <p:spPr>
              <a:xfrm>
                <a:off x="2440960" y="4621118"/>
                <a:ext cx="19363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/>
                  <a:t>@</a:t>
                </a:r>
                <a:r>
                  <a:rPr lang="en-GB" sz="1100" dirty="0" err="1" smtClean="0"/>
                  <a:t>housebuildingcareers</a:t>
                </a:r>
                <a:endParaRPr lang="en-GB" sz="1100" dirty="0"/>
              </a:p>
            </p:txBody>
          </p:sp>
          <p:sp>
            <p:nvSpPr>
              <p:cNvPr id="12" name="TextBox 11"/>
              <p:cNvSpPr txBox="1"/>
              <p:nvPr userDrawn="1"/>
            </p:nvSpPr>
            <p:spPr>
              <a:xfrm>
                <a:off x="4497483" y="4621118"/>
                <a:ext cx="14756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/>
                  <a:t>@</a:t>
                </a:r>
                <a:r>
                  <a:rPr lang="en-GB" sz="1100" dirty="0" err="1" smtClean="0"/>
                  <a:t>homebuildcareer</a:t>
                </a:r>
                <a:r>
                  <a:rPr lang="en-GB" sz="1100" dirty="0" smtClean="0"/>
                  <a:t> </a:t>
                </a:r>
                <a:endParaRPr lang="en-GB" sz="1100" dirty="0"/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96" y="2284445"/>
            <a:ext cx="2334590" cy="17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2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 bwMode="auto">
          <a:xfrm>
            <a:off x="3082132" y="4185826"/>
            <a:ext cx="598506" cy="598506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539895" y="718913"/>
            <a:ext cx="913735" cy="913735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519115" y="2154725"/>
            <a:ext cx="2204483" cy="176867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66215" y="1254642"/>
            <a:ext cx="5499006" cy="2335442"/>
            <a:chOff x="1339703" y="6148"/>
            <a:chExt cx="7424490" cy="3153200"/>
          </a:xfrm>
          <a:solidFill>
            <a:schemeClr val="accent2"/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1339703" y="6148"/>
              <a:ext cx="6833245" cy="3153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956119" y="1808215"/>
              <a:ext cx="808074" cy="808074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66215" y="3257236"/>
            <a:ext cx="5061096" cy="2122838"/>
            <a:chOff x="3466215" y="3257236"/>
            <a:chExt cx="5061096" cy="2122838"/>
          </a:xfrm>
          <a:solidFill>
            <a:schemeClr val="tx2"/>
          </a:solidFill>
        </p:grpSpPr>
        <p:sp>
          <p:nvSpPr>
            <p:cNvPr id="11" name="Rectangle 10"/>
            <p:cNvSpPr/>
            <p:nvPr/>
          </p:nvSpPr>
          <p:spPr bwMode="auto">
            <a:xfrm>
              <a:off x="3466215" y="3590084"/>
              <a:ext cx="5061096" cy="178999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787655" y="3257236"/>
              <a:ext cx="616689" cy="61668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3172" y="1382056"/>
            <a:ext cx="4783543" cy="2080614"/>
          </a:xfrm>
          <a:noFill/>
        </p:spPr>
        <p:txBody>
          <a:bodyPr>
            <a:noAutofit/>
          </a:bodyPr>
          <a:lstStyle>
            <a:lvl1pPr algn="ctr">
              <a:defRPr sz="54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10455" y="2743210"/>
            <a:ext cx="1522135" cy="51402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192873" indent="0" algn="ctr">
              <a:buNone/>
              <a:defRPr/>
            </a:lvl2pPr>
            <a:lvl3pPr marL="385744" indent="0" algn="ctr">
              <a:buNone/>
              <a:defRPr/>
            </a:lvl3pPr>
            <a:lvl4pPr marL="578616" indent="0" algn="ctr">
              <a:buNone/>
              <a:defRPr/>
            </a:lvl4pPr>
            <a:lvl5pPr marL="771487" indent="0" algn="ctr">
              <a:buNone/>
              <a:defRPr/>
            </a:lvl5pPr>
            <a:lvl6pPr marL="964359" indent="0" algn="ctr">
              <a:buNone/>
              <a:defRPr/>
            </a:lvl6pPr>
            <a:lvl7pPr marL="1157230" indent="0" algn="ctr">
              <a:buNone/>
              <a:defRPr/>
            </a:lvl7pPr>
            <a:lvl8pPr marL="1350102" indent="0" algn="ctr">
              <a:buNone/>
              <a:defRPr/>
            </a:lvl8pPr>
            <a:lvl9pPr marL="1542973" indent="0" algn="ctr">
              <a:buNone/>
              <a:defRPr/>
            </a:lvl9pPr>
          </a:lstStyle>
          <a:p>
            <a:r>
              <a:rPr lang="en-US" dirty="0" smtClean="0"/>
              <a:t>DATE/TIME/AUTHOR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 bwMode="auto">
          <a:xfrm>
            <a:off x="9374370" y="1800176"/>
            <a:ext cx="510363" cy="5103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577825" y="2732562"/>
            <a:ext cx="510363" cy="5103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 hasCustomPrompt="1"/>
          </p:nvPr>
        </p:nvSpPr>
        <p:spPr>
          <a:xfrm>
            <a:off x="3628028" y="3698350"/>
            <a:ext cx="4801869" cy="1388907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223470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61129"/>
            <a:ext cx="10363200" cy="897354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5" y="1052746"/>
            <a:ext cx="10363200" cy="455874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007435" y="958483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007435" y="958483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1359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33" y="2205500"/>
            <a:ext cx="10363200" cy="1362075"/>
          </a:xfrm>
        </p:spPr>
        <p:txBody>
          <a:bodyPr anchor="t">
            <a:normAutofit/>
          </a:bodyPr>
          <a:lstStyle>
            <a:lvl1pPr algn="ctr">
              <a:defRPr sz="60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26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849"/>
            <a:ext cx="10363200" cy="906555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82082"/>
            <a:ext cx="5080000" cy="440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196752"/>
            <a:ext cx="5037584" cy="440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14400" y="980728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0882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872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47418"/>
            <a:ext cx="5386917" cy="53738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4781"/>
            <a:ext cx="5386917" cy="403245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947418"/>
            <a:ext cx="5389033" cy="53738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1484782"/>
            <a:ext cx="5389033" cy="40324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09600" y="908720"/>
            <a:ext cx="11031016" cy="3867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783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384" y="72008"/>
            <a:ext cx="10363200" cy="90872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89384" y="980728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7823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61129"/>
            <a:ext cx="10363200" cy="897354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5" y="1052746"/>
            <a:ext cx="10363200" cy="455874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007435" y="958483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3000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66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olid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16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06710"/>
            <a:ext cx="4011084" cy="1162050"/>
          </a:xfrm>
        </p:spPr>
        <p:txBody>
          <a:bodyPr anchor="b">
            <a:no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6188"/>
            <a:ext cx="6815667" cy="534905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268761"/>
            <a:ext cx="4011084" cy="41764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1971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02422"/>
            <a:ext cx="73152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6632"/>
            <a:ext cx="7315200" cy="4114800"/>
          </a:xfrm>
        </p:spPr>
        <p:txBody>
          <a:bodyPr/>
          <a:lstStyle>
            <a:lvl1pPr marL="0" indent="0">
              <a:buNone/>
              <a:defRPr sz="1351">
                <a:solidFill>
                  <a:schemeClr val="accent1"/>
                </a:solidFill>
              </a:defRPr>
            </a:lvl1pPr>
            <a:lvl2pPr marL="192873" indent="0">
              <a:buNone/>
              <a:defRPr sz="1181"/>
            </a:lvl2pPr>
            <a:lvl3pPr marL="385744" indent="0">
              <a:buNone/>
              <a:defRPr sz="1013"/>
            </a:lvl3pPr>
            <a:lvl4pPr marL="578616" indent="0">
              <a:buNone/>
              <a:defRPr sz="844"/>
            </a:lvl4pPr>
            <a:lvl5pPr marL="771487" indent="0">
              <a:buNone/>
              <a:defRPr sz="844"/>
            </a:lvl5pPr>
            <a:lvl6pPr marL="964359" indent="0">
              <a:buNone/>
              <a:defRPr sz="844"/>
            </a:lvl6pPr>
            <a:lvl7pPr marL="1157230" indent="0">
              <a:buNone/>
              <a:defRPr sz="844"/>
            </a:lvl7pPr>
            <a:lvl8pPr marL="1350102" indent="0">
              <a:buNone/>
              <a:defRPr sz="844"/>
            </a:lvl8pPr>
            <a:lvl9pPr marL="1542973" indent="0">
              <a:buNone/>
              <a:defRPr sz="844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869160"/>
            <a:ext cx="7315200" cy="6480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94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90872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980728"/>
            <a:ext cx="10363200" cy="4402832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14400" y="908720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6939" y="6150505"/>
            <a:ext cx="654844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C9477E5-F566-41FD-8991-BA1876460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0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6267" y="195605"/>
            <a:ext cx="2590800" cy="5486400"/>
          </a:xfrm>
        </p:spPr>
        <p:txBody>
          <a:bodyPr vert="eaVert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067" y="195605"/>
            <a:ext cx="7569200" cy="5486400"/>
          </a:xfrm>
        </p:spPr>
        <p:txBody>
          <a:bodyPr vert="eaVer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C9477E5-F566-41FD-8991-BA1876460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01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995476"/>
            <a:ext cx="12192000" cy="8625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7630" y="6294862"/>
            <a:ext cx="9516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  <a:hlinkClick r:id="rId2"/>
              </a:rPr>
              <a:t>www.housebuildingcareers.org.uk</a:t>
            </a:r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|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twitter: @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homebuildcareer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</a:t>
            </a:r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|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facebook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: @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housebuildingcareers</a:t>
            </a:r>
            <a:endParaRPr lang="en-GB" sz="1400" b="0" dirty="0">
              <a:solidFill>
                <a:schemeClr val="accent3"/>
              </a:solidFill>
              <a:latin typeface="Proxima Nova Alt Cn Rg" panose="02000506030000020004" pitchFamily="50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74606" y="1405727"/>
            <a:ext cx="4564267" cy="3271505"/>
            <a:chOff x="2042668" y="1669483"/>
            <a:chExt cx="4564267" cy="3271505"/>
          </a:xfrm>
        </p:grpSpPr>
        <p:sp>
          <p:nvSpPr>
            <p:cNvPr id="5" name="TextBox 4"/>
            <p:cNvSpPr txBox="1"/>
            <p:nvPr/>
          </p:nvSpPr>
          <p:spPr>
            <a:xfrm>
              <a:off x="4497483" y="4030403"/>
              <a:ext cx="1992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i="1" dirty="0" smtClean="0">
                  <a:solidFill>
                    <a:schemeClr val="accent4"/>
                  </a:solidFill>
                  <a:latin typeface="Proxima Nova Alt Cn Rg" panose="02000506030000020004" pitchFamily="50" charset="0"/>
                </a:rPr>
                <a:t>#Skill</a:t>
              </a:r>
              <a:r>
                <a:rPr lang="en-GB" sz="2800" b="1" i="1" baseline="0" dirty="0" smtClean="0">
                  <a:solidFill>
                    <a:schemeClr val="accent4"/>
                  </a:solidFill>
                  <a:latin typeface="Proxima Nova Alt Cn Rg" panose="02000506030000020004" pitchFamily="50" charset="0"/>
                </a:rPr>
                <a:t> for life</a:t>
              </a:r>
              <a:endParaRPr lang="en-GB" sz="2800" b="1" i="1" dirty="0">
                <a:solidFill>
                  <a:schemeClr val="accent4"/>
                </a:solidFill>
                <a:latin typeface="Proxima Nova Alt Cn Rg" panose="02000506030000020004" pitchFamily="50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630" y="1669483"/>
              <a:ext cx="4459305" cy="22610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042668" y="4061180"/>
              <a:ext cx="3200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u="sng" dirty="0" smtClean="0">
                  <a:solidFill>
                    <a:schemeClr val="accent2"/>
                  </a:solidFill>
                  <a:latin typeface="Populaire" panose="02000603000000000000" pitchFamily="50" charset="0"/>
                  <a:hlinkClick r:id="rId4"/>
                </a:rPr>
                <a:t>housebuildingcareers.org.uk</a:t>
              </a:r>
              <a:endParaRPr lang="en-GB" sz="2400" u="sng" dirty="0">
                <a:solidFill>
                  <a:schemeClr val="accent2"/>
                </a:solidFill>
                <a:latin typeface="Populaire" panose="02000603000000000000" pitchFamily="50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47630" y="4605840"/>
              <a:ext cx="4129227" cy="335148"/>
              <a:chOff x="2147630" y="4605840"/>
              <a:chExt cx="4129227" cy="335148"/>
            </a:xfrm>
          </p:grpSpPr>
          <p:pic>
            <p:nvPicPr>
              <p:cNvPr id="9" name="Picture 8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7630" y="4605840"/>
                <a:ext cx="282316" cy="276888"/>
              </a:xfrm>
              <a:prstGeom prst="rect">
                <a:avLst/>
              </a:prstGeom>
            </p:spPr>
          </p:pic>
          <p:pic>
            <p:nvPicPr>
              <p:cNvPr id="10" name="Picture 9">
                <a:hlinkClick r:id="rId7"/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9701" y="4605840"/>
                <a:ext cx="282316" cy="27688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361102" y="4633211"/>
                <a:ext cx="20897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Proxima Nova Th" panose="02000506030000020004" pitchFamily="50" charset="0"/>
                    <a:hlinkClick r:id="rId5"/>
                  </a:rPr>
                  <a:t>@</a:t>
                </a:r>
                <a:r>
                  <a:rPr lang="en-GB" sz="1400" dirty="0" err="1" smtClean="0">
                    <a:latin typeface="Proxima Nova Th" panose="02000506030000020004" pitchFamily="50" charset="0"/>
                    <a:hlinkClick r:id="rId5"/>
                  </a:rPr>
                  <a:t>housebuildingcareers</a:t>
                </a:r>
                <a:endParaRPr lang="en-GB" sz="1400" dirty="0">
                  <a:latin typeface="Proxima Nova Th" panose="02000506030000020004" pitchFamily="50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97482" y="4633211"/>
                <a:ext cx="17793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Proxima Nova Th" panose="02000506030000020004" pitchFamily="50" charset="0"/>
                    <a:hlinkClick r:id="rId7"/>
                  </a:rPr>
                  <a:t>@</a:t>
                </a:r>
                <a:r>
                  <a:rPr lang="en-GB" sz="1400" b="0" dirty="0" err="1" smtClean="0">
                    <a:latin typeface="Proxima Nova Th" panose="02000506030000020004" pitchFamily="50" charset="0"/>
                    <a:hlinkClick r:id="rId7"/>
                  </a:rPr>
                  <a:t>homebuildcareer</a:t>
                </a:r>
                <a:r>
                  <a:rPr lang="en-GB" sz="1400" b="0" dirty="0" smtClean="0">
                    <a:latin typeface="Proxima Nova Th" panose="02000506030000020004" pitchFamily="50" charset="0"/>
                    <a:hlinkClick r:id="rId7"/>
                  </a:rPr>
                  <a:t> </a:t>
                </a:r>
                <a:endParaRPr lang="en-GB" sz="1400" b="0" dirty="0">
                  <a:latin typeface="Proxima Nova Th" panose="02000506030000020004" pitchFamily="50" charset="0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82" y="1814182"/>
            <a:ext cx="2334590" cy="17898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0" y="5995476"/>
            <a:ext cx="12192000" cy="8625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7417470" y="3877782"/>
            <a:ext cx="3684555" cy="5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400" b="1" kern="0" dirty="0" smtClean="0">
                <a:latin typeface="Proxima Nova Th" panose="02000506030000020004" pitchFamily="50" charset="0"/>
              </a:rPr>
              <a:t>Produced in collaboration with the GA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7417469" y="4216000"/>
            <a:ext cx="3684555" cy="5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2000" b="0" u="none" kern="1200" dirty="0" smtClean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  <a:hlinkClick r:id="rId10"/>
              </a:rPr>
              <a:t>www.geography.org.uk</a:t>
            </a:r>
            <a:r>
              <a:rPr lang="en-GB" sz="18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b="0" u="none" kern="0" dirty="0" smtClean="0">
              <a:latin typeface="Proxima Nova Th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2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33" y="2205500"/>
            <a:ext cx="10363200" cy="1362075"/>
          </a:xfrm>
        </p:spPr>
        <p:txBody>
          <a:bodyPr anchor="t">
            <a:normAutofit/>
          </a:bodyPr>
          <a:lstStyle>
            <a:lvl1pPr algn="ctr">
              <a:defRPr sz="60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64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849"/>
            <a:ext cx="10363200" cy="906555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82082"/>
            <a:ext cx="5080000" cy="440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196752"/>
            <a:ext cx="5037584" cy="440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14400" y="980728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1166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872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47418"/>
            <a:ext cx="5386917" cy="53738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4781"/>
            <a:ext cx="5386917" cy="403245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947418"/>
            <a:ext cx="5389033" cy="53738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1484782"/>
            <a:ext cx="5389033" cy="40324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09600" y="908720"/>
            <a:ext cx="11031016" cy="3867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3512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384" y="72008"/>
            <a:ext cx="10363200" cy="90872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89384" y="980728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2646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15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olid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769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06710"/>
            <a:ext cx="4011084" cy="1162050"/>
          </a:xfrm>
        </p:spPr>
        <p:txBody>
          <a:bodyPr anchor="b">
            <a:no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6188"/>
            <a:ext cx="6815667" cy="534905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268761"/>
            <a:ext cx="4011084" cy="41764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7026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00417"/>
            <a:ext cx="1036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9829"/>
            <a:ext cx="10363200" cy="44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360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5C36752-6287-4D00-A19E-2CD3300B8303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C9477E5-F566-41FD-8991-BA1876460BB1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0" y="6028660"/>
            <a:ext cx="12192000" cy="82934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9" y="6002843"/>
            <a:ext cx="1645376" cy="834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87977" y="6028660"/>
            <a:ext cx="1053737" cy="829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5" y="6081723"/>
            <a:ext cx="937817" cy="7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2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Populaire" panose="02000603000000000000" pitchFamily="50" charset="0"/>
          <a:ea typeface="+mj-ea"/>
          <a:cs typeface="Populaire" panose="02000603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5pPr>
      <a:lvl6pPr marL="192873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385744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578616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771487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144655" indent="-1446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4">
              <a:lumMod val="50000"/>
            </a:schemeClr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1pPr>
      <a:lvl2pPr marL="313417" indent="-120545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accent4">
              <a:lumMod val="50000"/>
            </a:schemeClr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2pPr>
      <a:lvl3pPr marL="482180" indent="-96436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accent4">
              <a:lumMod val="50000"/>
            </a:schemeClr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3pPr>
      <a:lvl4pPr marL="675051" indent="-96436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accent4">
              <a:lumMod val="50000"/>
            </a:schemeClr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4pPr>
      <a:lvl5pPr marL="867924" indent="-96436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4">
              <a:lumMod val="50000"/>
            </a:schemeClr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5pPr>
      <a:lvl6pPr marL="1060793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6pPr>
      <a:lvl7pPr marL="1253667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7pPr>
      <a:lvl8pPr marL="1446539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8pPr>
      <a:lvl9pPr marL="1639410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44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16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487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59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3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02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29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00417"/>
            <a:ext cx="1036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9829"/>
            <a:ext cx="10363200" cy="44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360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5C36752-6287-4D00-A19E-2CD3300B8303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C9477E5-F566-41FD-8991-BA1876460BB1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0" y="6028660"/>
            <a:ext cx="12192000" cy="82934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9" y="6002843"/>
            <a:ext cx="1645376" cy="834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87977" y="6028660"/>
            <a:ext cx="1053737" cy="829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5" y="6081723"/>
            <a:ext cx="937817" cy="7189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0" y="6028660"/>
            <a:ext cx="12192000" cy="82934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9" y="6002843"/>
            <a:ext cx="1645376" cy="8342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6" y="6134901"/>
            <a:ext cx="830109" cy="6421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 bwMode="auto">
          <a:xfrm>
            <a:off x="1220048" y="6258411"/>
            <a:ext cx="1252761" cy="5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050" b="0" kern="0" dirty="0" smtClean="0">
                <a:latin typeface="Proxima Nova Th" panose="02000506030000020004" pitchFamily="50" charset="0"/>
              </a:rPr>
              <a:t>Produced in collaboration with the GA</a:t>
            </a:r>
          </a:p>
        </p:txBody>
      </p:sp>
    </p:spTree>
    <p:extLst>
      <p:ext uri="{BB962C8B-B14F-4D97-AF65-F5344CB8AC3E}">
        <p14:creationId xmlns:p14="http://schemas.microsoft.com/office/powerpoint/2010/main" val="155175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accent2"/>
          </a:solidFill>
          <a:latin typeface="Populaire" panose="02000603000000000000" pitchFamily="50" charset="0"/>
          <a:ea typeface="+mj-ea"/>
          <a:cs typeface="Populaire" panose="02000603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5pPr>
      <a:lvl6pPr marL="192873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385744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578616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771487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144655" indent="-1446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1pPr>
      <a:lvl2pPr marL="313417" indent="-120545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2pPr>
      <a:lvl3pPr marL="482180" indent="-96436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3pPr>
      <a:lvl4pPr marL="675051" indent="-96436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4pPr>
      <a:lvl5pPr marL="867924" indent="-96436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5pPr>
      <a:lvl6pPr marL="1060793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6pPr>
      <a:lvl7pPr marL="1253667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7pPr>
      <a:lvl8pPr marL="1446539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8pPr>
      <a:lvl9pPr marL="1639410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44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16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487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59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3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02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29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Case study: </a:t>
            </a:r>
            <a:br>
              <a:rPr lang="en-GB" dirty="0" smtClean="0"/>
            </a:br>
            <a:r>
              <a:rPr lang="en-GB" dirty="0" smtClean="0"/>
              <a:t>Bath Riverside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Lesson 5</a:t>
            </a: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Does the Bath Riverside development encourage sustainable communities?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7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Bath Riverside a sustainable community?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421090"/>
              </p:ext>
            </p:extLst>
          </p:nvPr>
        </p:nvGraphicFramePr>
        <p:xfrm>
          <a:off x="914400" y="1445791"/>
          <a:ext cx="10363200" cy="44236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696007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Active, inclusive and safe</a:t>
                      </a:r>
                      <a:endParaRPr lang="en-GB" sz="1200" b="1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Well run</a:t>
                      </a:r>
                      <a:endParaRPr lang="en-GB" sz="1200" b="1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Environmentally sensitive</a:t>
                      </a:r>
                      <a:endParaRPr lang="en-GB" sz="1200" b="1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Well designed and built</a:t>
                      </a:r>
                      <a:endParaRPr lang="en-GB" sz="1200" b="1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Well connected</a:t>
                      </a:r>
                      <a:endParaRPr lang="en-GB" sz="1200" b="1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Thriving</a:t>
                      </a:r>
                      <a:endParaRPr lang="en-GB" sz="1200" b="1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Well served</a:t>
                      </a:r>
                      <a:endParaRPr lang="en-GB" sz="1200" b="1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Fair for everyone</a:t>
                      </a:r>
                      <a:endParaRPr lang="en-GB" sz="1200" b="1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</a:tr>
              <a:tr h="1242556">
                <a:tc>
                  <a:txBody>
                    <a:bodyPr/>
                    <a:lstStyle/>
                    <a:p>
                      <a:endParaRPr lang="en-GB" sz="1200" dirty="0" smtClean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</a:tr>
              <a:tr h="1242556">
                <a:tc>
                  <a:txBody>
                    <a:bodyPr/>
                    <a:lstStyle/>
                    <a:p>
                      <a:endParaRPr lang="en-GB" sz="1200" dirty="0" smtClean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</a:tr>
              <a:tr h="1242556">
                <a:tc>
                  <a:txBody>
                    <a:bodyPr/>
                    <a:lstStyle/>
                    <a:p>
                      <a:endParaRPr lang="en-GB" sz="1200" dirty="0" smtClean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marL="79526" marR="79526" anchor="ctr" anchorCtr="1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1002082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Proxima Nova Alt Cn Rg" panose="02000506030000020004" pitchFamily="50" charset="0"/>
              </a:rPr>
              <a:t>Use this page to keep notes whilst you explore the resources. Use it to plan your case study answer.</a:t>
            </a:r>
            <a:endParaRPr lang="en-GB" sz="2000" dirty="0">
              <a:latin typeface="Proxima Nova Alt Cn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618" y="1112908"/>
            <a:ext cx="6520017" cy="4632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7434" y="1112908"/>
            <a:ext cx="3610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Proxima Nova Alt Cn Rg" panose="02000506030000020004" pitchFamily="50" charset="0"/>
              </a:rPr>
              <a:t>Expand the labels into annotations by adding ‘so that’ statements.  </a:t>
            </a:r>
          </a:p>
          <a:p>
            <a:endParaRPr lang="en-GB" sz="2400" dirty="0">
              <a:latin typeface="Proxima Nova Alt Cn Rg" panose="02000506030000020004" pitchFamily="50" charset="0"/>
            </a:endParaRPr>
          </a:p>
          <a:p>
            <a:r>
              <a:rPr lang="en-GB" sz="2400" dirty="0" smtClean="0">
                <a:solidFill>
                  <a:schemeClr val="accent2"/>
                </a:solidFill>
                <a:latin typeface="Populaire" panose="02000603000000000000" pitchFamily="50" charset="0"/>
              </a:rPr>
              <a:t>For example</a:t>
            </a:r>
            <a:r>
              <a:rPr lang="en-GB" sz="2400" dirty="0">
                <a:solidFill>
                  <a:schemeClr val="accent2"/>
                </a:solidFill>
                <a:latin typeface="Populaire" panose="02000603000000000000" pitchFamily="50" charset="0"/>
              </a:rPr>
              <a:t>:</a:t>
            </a:r>
            <a:r>
              <a:rPr lang="en-GB" sz="2400" dirty="0" smtClean="0">
                <a:solidFill>
                  <a:schemeClr val="accent2"/>
                </a:solidFill>
                <a:latin typeface="Populaire" panose="02000603000000000000" pitchFamily="50" charset="0"/>
              </a:rPr>
              <a:t> 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Proxima Nova Alt Cn Rg" panose="02000506030000020004" pitchFamily="50" charset="0"/>
              </a:rPr>
              <a:t>Victoria Park, </a:t>
            </a:r>
            <a:r>
              <a:rPr lang="en-GB" sz="2400" b="1" i="1" dirty="0" smtClean="0">
                <a:solidFill>
                  <a:schemeClr val="tx2"/>
                </a:solidFill>
                <a:latin typeface="Proxima Nova Alt Cn Rg" panose="02000506030000020004" pitchFamily="50" charset="0"/>
              </a:rPr>
              <a:t>so that </a:t>
            </a:r>
            <a:r>
              <a:rPr lang="en-GB" sz="2400" dirty="0" smtClean="0">
                <a:solidFill>
                  <a:schemeClr val="tx2"/>
                </a:solidFill>
                <a:latin typeface="Proxima Nova Alt Cn Rg" panose="02000506030000020004" pitchFamily="50" charset="0"/>
              </a:rPr>
              <a:t>residents can easily access recreational space.</a:t>
            </a:r>
            <a:endParaRPr lang="en-GB" sz="2400" dirty="0">
              <a:solidFill>
                <a:schemeClr val="tx2"/>
              </a:solidFill>
              <a:latin typeface="Proxima Nova Alt Cn Rg" panose="02000506030000020004" pitchFamily="50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Bath Riverside Aerial view</a:t>
            </a:r>
          </a:p>
        </p:txBody>
      </p:sp>
    </p:spTree>
    <p:extLst>
      <p:ext uri="{BB962C8B-B14F-4D97-AF65-F5344CB8AC3E}">
        <p14:creationId xmlns:p14="http://schemas.microsoft.com/office/powerpoint/2010/main" val="1694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64" y="60916"/>
            <a:ext cx="9481471" cy="67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thwesternriverside.co.uk/wp-content/uploads/2011/12/proposed-develop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524" y="1064219"/>
            <a:ext cx="6164112" cy="49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434" y="1064219"/>
            <a:ext cx="3546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Proxima Nova Alt Cn Rg" panose="02000506030000020004" pitchFamily="50" charset="0"/>
              </a:rPr>
              <a:t>Add information to your </a:t>
            </a:r>
            <a:r>
              <a:rPr lang="en-GB" sz="2400" b="1" dirty="0" smtClean="0">
                <a:latin typeface="Proxima Nova Alt Cn Rg" panose="02000506030000020004" pitchFamily="50" charset="0"/>
              </a:rPr>
              <a:t>‘sustainable communities’ </a:t>
            </a:r>
            <a:r>
              <a:rPr lang="en-GB" sz="2400" dirty="0" smtClean="0">
                <a:latin typeface="Proxima Nova Alt Cn Rg" panose="02000506030000020004" pitchFamily="50" charset="0"/>
              </a:rPr>
              <a:t>worksheet.</a:t>
            </a:r>
            <a:endParaRPr lang="en-GB" sz="2400" dirty="0">
              <a:latin typeface="Proxima Nova Alt Cn Rg" panose="02000506030000020004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Bath Riverside Planned Development</a:t>
            </a:r>
          </a:p>
        </p:txBody>
      </p:sp>
    </p:spTree>
    <p:extLst>
      <p:ext uri="{BB962C8B-B14F-4D97-AF65-F5344CB8AC3E}">
        <p14:creationId xmlns:p14="http://schemas.microsoft.com/office/powerpoint/2010/main" val="21358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athwesternriverside.co.uk/wp-content/uploads/2011/12/proposed-develo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24" y="72732"/>
            <a:ext cx="8338551" cy="671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665913"/>
              </p:ext>
            </p:extLst>
          </p:nvPr>
        </p:nvGraphicFramePr>
        <p:xfrm>
          <a:off x="615548" y="1706880"/>
          <a:ext cx="10961648" cy="406786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40412"/>
                <a:gridCol w="2740412"/>
                <a:gridCol w="2740412"/>
                <a:gridCol w="2740412"/>
              </a:tblGrid>
              <a:tr h="776029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Proxima Nova Alt Cn Rg" panose="02000506030000020004" pitchFamily="50" charset="0"/>
                        </a:rPr>
                        <a:t>There was a ‘soil hospital’ on site that moved and cleaned over 45,000 tons of soil on site</a:t>
                      </a:r>
                      <a:endParaRPr lang="en-GB" sz="1200" b="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Proxima Nova Alt Cn Rg" panose="02000506030000020004" pitchFamily="50" charset="0"/>
                        </a:rPr>
                        <a:t>More than 18,500</a:t>
                      </a:r>
                      <a:r>
                        <a:rPr lang="en-GB" sz="1200" b="0" baseline="0" dirty="0" smtClean="0">
                          <a:latin typeface="Proxima Nova Alt Cn Rg" panose="02000506030000020004" pitchFamily="50" charset="0"/>
                        </a:rPr>
                        <a:t> trees and shrubs were planted during Phase 1 of development.</a:t>
                      </a:r>
                      <a:endParaRPr lang="en-GB" sz="1200" b="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Proxima Nova Alt Cn Rg" panose="02000506030000020004" pitchFamily="50" charset="0"/>
                        </a:rPr>
                        <a:t>Affordable</a:t>
                      </a:r>
                      <a:r>
                        <a:rPr lang="en-GB" sz="1200" b="0" baseline="0" dirty="0" smtClean="0">
                          <a:latin typeface="Proxima Nova Alt Cn Rg" panose="02000506030000020004" pitchFamily="50" charset="0"/>
                        </a:rPr>
                        <a:t> housing and student accommodation is available as part of Bath riverside.</a:t>
                      </a:r>
                      <a:endParaRPr lang="en-GB" sz="1200" b="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Proxima Nova Alt Cn Rg" panose="02000506030000020004" pitchFamily="50" charset="0"/>
                        </a:rPr>
                        <a:t>20 different species of plant have been put into the roofs of the development, with the seeds being collected from on site before development begun.</a:t>
                      </a:r>
                      <a:endParaRPr lang="en-GB" sz="1200" b="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776029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Bath Riverside is a brownfield site.</a:t>
                      </a:r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The Bath Riverside Art</a:t>
                      </a:r>
                      <a:r>
                        <a:rPr lang="en-GB" sz="1200" baseline="0" dirty="0" smtClean="0">
                          <a:latin typeface="Proxima Nova Alt Cn Rg" panose="02000506030000020004" pitchFamily="50" charset="0"/>
                        </a:rPr>
                        <a:t> Strategy provided points of interest all around the site.</a:t>
                      </a:r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The project</a:t>
                      </a:r>
                      <a:r>
                        <a:rPr lang="en-GB" sz="1200" baseline="0" dirty="0" smtClean="0">
                          <a:latin typeface="Proxima Nova Alt Cn Rg" panose="02000506030000020004" pitchFamily="50" charset="0"/>
                        </a:rPr>
                        <a:t> included improving infrastructure such as replacing Bath’s Destructor Bridge with a better bridge.</a:t>
                      </a:r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Photovoltaic cells were not used in this</a:t>
                      </a:r>
                      <a:r>
                        <a:rPr lang="en-GB" sz="1200" baseline="0" dirty="0" smtClean="0">
                          <a:latin typeface="Proxima Nova Alt Cn Rg" panose="02000506030000020004" pitchFamily="50" charset="0"/>
                        </a:rPr>
                        <a:t> World Heritage City as it would have spoilt the view of Bath from the surrounding countryside.</a:t>
                      </a:r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776029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More than 400 tons of local Bath Stone was used during phase 1 that matched existing building in the city.</a:t>
                      </a:r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Part of the development included an innovative power station.</a:t>
                      </a:r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Bath Riverside is a mixed land use development. </a:t>
                      </a:r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Plans included flood prevention</a:t>
                      </a:r>
                      <a:r>
                        <a:rPr lang="en-GB" sz="1200" baseline="0" dirty="0" smtClean="0">
                          <a:latin typeface="Proxima Nova Alt Cn Rg" panose="02000506030000020004" pitchFamily="50" charset="0"/>
                        </a:rPr>
                        <a:t> schemes.</a:t>
                      </a:r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776029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A public park was included</a:t>
                      </a:r>
                      <a:r>
                        <a:rPr lang="en-GB" sz="1200" baseline="0" dirty="0" smtClean="0">
                          <a:latin typeface="Proxima Nova Alt Cn Rg" panose="02000506030000020004" pitchFamily="50" charset="0"/>
                        </a:rPr>
                        <a:t> in the development.</a:t>
                      </a:r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There is a riverside</a:t>
                      </a:r>
                      <a:r>
                        <a:rPr lang="en-GB" sz="1200" baseline="0" dirty="0" smtClean="0">
                          <a:latin typeface="Proxima Nova Alt Cn Rg" panose="02000506030000020004" pitchFamily="50" charset="0"/>
                        </a:rPr>
                        <a:t> walk that is open to the general public.</a:t>
                      </a:r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The first phase of 299 homes included</a:t>
                      </a:r>
                      <a:r>
                        <a:rPr lang="en-GB" sz="1200" baseline="0" dirty="0" smtClean="0">
                          <a:latin typeface="Proxima Nova Alt Cn Rg" panose="02000506030000020004" pitchFamily="50" charset="0"/>
                        </a:rPr>
                        <a:t> 121 affordable homes and is a mixture of 1,2, and 3 bedroom apartments and 3-4 bedroom townhouses.</a:t>
                      </a:r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Rest Nicolson, the developer, supports local charities. </a:t>
                      </a:r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776029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The developer worked with the Environment Agency to provide landscaped areas that are able to flood when river levels are high.</a:t>
                      </a:r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The developer worked with insurance companies to ensure that they</a:t>
                      </a:r>
                      <a:r>
                        <a:rPr lang="en-GB" sz="1200" baseline="0" dirty="0" smtClean="0">
                          <a:latin typeface="Proxima Nova Alt Cn Rg" panose="02000506030000020004" pitchFamily="50" charset="0"/>
                        </a:rPr>
                        <a:t> would insure the homes at Bath Riverside from flooding.</a:t>
                      </a:r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Residents are invited to pick apples</a:t>
                      </a:r>
                      <a:r>
                        <a:rPr lang="en-GB" sz="1200" baseline="0" dirty="0" smtClean="0">
                          <a:latin typeface="Proxima Nova Alt Cn Rg" panose="02000506030000020004" pitchFamily="50" charset="0"/>
                        </a:rPr>
                        <a:t> and forage for strawberries in the gardens.</a:t>
                      </a:r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Proxima Nova Alt Cn Rg" panose="02000506030000020004" pitchFamily="50" charset="0"/>
                        </a:rPr>
                        <a:t>A competition was run for local school children to design points of interest and art. Some of the old industrial buildings have been preserved.</a:t>
                      </a:r>
                      <a:endParaRPr lang="en-GB" sz="12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 the following </a:t>
            </a:r>
            <a:r>
              <a:rPr lang="en-GB" dirty="0" smtClean="0"/>
              <a:t>information…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007435" y="1045569"/>
            <a:ext cx="5471742" cy="49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2400" kern="0" dirty="0" smtClean="0">
                <a:latin typeface="Proxima Nova Alt Cn Rg" panose="02000506030000020004" pitchFamily="50" charset="0"/>
              </a:rPr>
              <a:t>Add </a:t>
            </a:r>
            <a:r>
              <a:rPr lang="en-GB" sz="2400" kern="0" dirty="0">
                <a:latin typeface="Proxima Nova Alt Cn Rg" panose="02000506030000020004" pitchFamily="50" charset="0"/>
              </a:rPr>
              <a:t>relevant snippets to your case study plan.</a:t>
            </a:r>
            <a:endParaRPr lang="en-GB" sz="2400" kern="0" dirty="0" smtClean="0">
              <a:latin typeface="Proxima Nova Alt Cn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435" y="1142163"/>
            <a:ext cx="7793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Proxima Nova Alt Cn Rg" panose="02000506030000020004" pitchFamily="50" charset="0"/>
              </a:rPr>
              <a:t>Answer the following question: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Considering what you know…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07436" y="2099462"/>
            <a:ext cx="10363199" cy="74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dirty="0" smtClean="0">
                <a:solidFill>
                  <a:schemeClr val="accent4"/>
                </a:solidFill>
                <a:latin typeface="Proxima Nova Alt Cn Rg" panose="02000506030000020004" pitchFamily="50" charset="0"/>
              </a:rPr>
              <a:t>Is </a:t>
            </a:r>
            <a:r>
              <a:rPr lang="en-GB" sz="4000" dirty="0">
                <a:solidFill>
                  <a:schemeClr val="accent4"/>
                </a:solidFill>
                <a:latin typeface="Proxima Nova Alt Cn Rg" panose="02000506030000020004" pitchFamily="50" charset="0"/>
              </a:rPr>
              <a:t>Bath Riverside a sustainable community</a:t>
            </a:r>
            <a:r>
              <a:rPr lang="en-GB" sz="4000" dirty="0" smtClean="0">
                <a:solidFill>
                  <a:schemeClr val="accent4"/>
                </a:solidFill>
                <a:latin typeface="Proxima Nova Alt Cn Rg" panose="02000506030000020004" pitchFamily="50" charset="0"/>
              </a:rPr>
              <a:t>?</a:t>
            </a:r>
            <a:endParaRPr lang="en-GB" sz="4000" dirty="0">
              <a:solidFill>
                <a:schemeClr val="accent4"/>
              </a:solidFill>
              <a:latin typeface="Proxima Nova Alt Cn Rg" panose="02000506030000020004" pitchFamily="5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536803" y="3596786"/>
            <a:ext cx="7304461" cy="74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Proxima Nova Alt Cn Rg" panose="02000506030000020004" pitchFamily="50" charset="0"/>
              </a:rPr>
              <a:t>Answer using three developed points.</a:t>
            </a:r>
            <a:endParaRPr lang="en-GB" sz="3600" b="1" kern="0" dirty="0">
              <a:solidFill>
                <a:schemeClr val="accent2"/>
              </a:solidFill>
              <a:latin typeface="Proxima Nova Alt Cn Rg" panose="02000506030000020004" pitchFamily="50" charset="0"/>
            </a:endParaRPr>
          </a:p>
          <a:p>
            <a:endParaRPr lang="en-GB" sz="3600" kern="0" dirty="0" smtClean="0">
              <a:latin typeface="Proxima Nova Alt Cn Rg" panose="02000506030000020004" pitchFamily="50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46704" y="3511296"/>
            <a:ext cx="1103376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GB" kern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414215" y="1684746"/>
            <a:ext cx="6591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dirty="0">
                <a:latin typeface="Proxima Nova Alt Cn Rg" panose="02000506030000020004" pitchFamily="50" charset="0"/>
              </a:rPr>
              <a:t>“</a:t>
            </a:r>
            <a:endParaRPr lang="en-GB" sz="9600" dirty="0"/>
          </a:p>
        </p:txBody>
      </p:sp>
      <p:sp>
        <p:nvSpPr>
          <p:cNvPr id="8" name="Rectangle 7"/>
          <p:cNvSpPr/>
          <p:nvPr/>
        </p:nvSpPr>
        <p:spPr>
          <a:xfrm>
            <a:off x="10310990" y="1684746"/>
            <a:ext cx="6591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600" dirty="0">
                <a:latin typeface="Proxima Nova Alt Cn Rg" panose="02000506030000020004" pitchFamily="50" charset="0"/>
              </a:rPr>
              <a:t>”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29373486"/>
              </p:ext>
            </p:extLst>
          </p:nvPr>
        </p:nvGraphicFramePr>
        <p:xfrm>
          <a:off x="2682722" y="3503547"/>
          <a:ext cx="6627368" cy="3070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74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4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BFThemePW2014">
  <a:themeElements>
    <a:clrScheme name="CareersColours">
      <a:dk1>
        <a:srgbClr val="17444F"/>
      </a:dk1>
      <a:lt1>
        <a:srgbClr val="FFFFFF"/>
      </a:lt1>
      <a:dk2>
        <a:srgbClr val="1EACD0"/>
      </a:dk2>
      <a:lt2>
        <a:srgbClr val="A7A9AB"/>
      </a:lt2>
      <a:accent1>
        <a:srgbClr val="17444F"/>
      </a:accent1>
      <a:accent2>
        <a:srgbClr val="CB4157"/>
      </a:accent2>
      <a:accent3>
        <a:srgbClr val="EAC756"/>
      </a:accent3>
      <a:accent4>
        <a:srgbClr val="E27153"/>
      </a:accent4>
      <a:accent5>
        <a:srgbClr val="98CCDB"/>
      </a:accent5>
      <a:accent6>
        <a:srgbClr val="A7A9AB"/>
      </a:accent6>
      <a:hlink>
        <a:srgbClr val="CB4157"/>
      </a:hlink>
      <a:folHlink>
        <a:srgbClr val="98CC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>
          <a:defRPr kern="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RRES_TEMPLATE_WIDESCREEN.potx" id="{1664FB3E-DF07-43B8-A7B8-E5563F3E601E}" vid="{F64F276B-2FE6-4CF6-AF6A-2469FDA848E8}"/>
    </a:ext>
  </a:extLst>
</a:theme>
</file>

<file path=ppt/theme/theme2.xml><?xml version="1.0" encoding="utf-8"?>
<a:theme xmlns:a="http://schemas.openxmlformats.org/drawingml/2006/main" name="SKILLSTHEME">
  <a:themeElements>
    <a:clrScheme name="CareersColours">
      <a:dk1>
        <a:srgbClr val="17444F"/>
      </a:dk1>
      <a:lt1>
        <a:srgbClr val="FFFFFF"/>
      </a:lt1>
      <a:dk2>
        <a:srgbClr val="1EACD0"/>
      </a:dk2>
      <a:lt2>
        <a:srgbClr val="A7A9AB"/>
      </a:lt2>
      <a:accent1>
        <a:srgbClr val="17444F"/>
      </a:accent1>
      <a:accent2>
        <a:srgbClr val="CB4157"/>
      </a:accent2>
      <a:accent3>
        <a:srgbClr val="EAC756"/>
      </a:accent3>
      <a:accent4>
        <a:srgbClr val="E27153"/>
      </a:accent4>
      <a:accent5>
        <a:srgbClr val="98CCDB"/>
      </a:accent5>
      <a:accent6>
        <a:srgbClr val="A7A9AB"/>
      </a:accent6>
      <a:hlink>
        <a:srgbClr val="CB4157"/>
      </a:hlink>
      <a:folHlink>
        <a:srgbClr val="98CCDB"/>
      </a:folHlink>
    </a:clrScheme>
    <a:fontScheme name="CAREERS FONTS">
      <a:majorFont>
        <a:latin typeface="Populaire"/>
        <a:ea typeface=""/>
        <a:cs typeface=""/>
      </a:majorFont>
      <a:minorFont>
        <a:latin typeface="Proxima Nova Alt Cn Rg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>
          <a:defRPr kern="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RRES_TEMPLATE_WIDESCREEN.potx" id="{AE72B12E-2B79-4040-9BA4-D3FE9F55B66F}" vid="{E1BAB0CE-ED0D-4576-AEAF-3832295C1B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CARRES_TEMPLATE_WIDESCREEN</Template>
  <TotalTime>160</TotalTime>
  <Words>503</Words>
  <Application>Microsoft Office PowerPoint</Application>
  <PresentationFormat>Widescreen</PresentationFormat>
  <Paragraphs>57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Populaire</vt:lpstr>
      <vt:lpstr>Proxima Nova Rg</vt:lpstr>
      <vt:lpstr>ＭＳ Ｐゴシック</vt:lpstr>
      <vt:lpstr>Calibri</vt:lpstr>
      <vt:lpstr>Proxima Nova Alt Cn Rg</vt:lpstr>
      <vt:lpstr>Arial</vt:lpstr>
      <vt:lpstr>Proxima Nova Th</vt:lpstr>
      <vt:lpstr>HBFThemePW2014</vt:lpstr>
      <vt:lpstr>SKILLSTHEME</vt:lpstr>
      <vt:lpstr>Case study:  Bath Riverside</vt:lpstr>
      <vt:lpstr>Is Bath Riverside a sustainable community?</vt:lpstr>
      <vt:lpstr>Bath Riverside Aerial view</vt:lpstr>
      <vt:lpstr>PowerPoint Presentation</vt:lpstr>
      <vt:lpstr>Bath Riverside Planned Development</vt:lpstr>
      <vt:lpstr>PowerPoint Presentation</vt:lpstr>
      <vt:lpstr>Consider the following information…</vt:lpstr>
      <vt:lpstr>Considering what you know…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Rogers</dc:creator>
  <cp:lastModifiedBy>Catherine Wilson</cp:lastModifiedBy>
  <cp:revision>17</cp:revision>
  <dcterms:created xsi:type="dcterms:W3CDTF">2015-05-28T12:51:47Z</dcterms:created>
  <dcterms:modified xsi:type="dcterms:W3CDTF">2015-06-18T11:28:02Z</dcterms:modified>
</cp:coreProperties>
</file>