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14"/>
  </p:notesMasterIdLst>
  <p:sldIdLst>
    <p:sldId id="265" r:id="rId3"/>
    <p:sldId id="266" r:id="rId4"/>
    <p:sldId id="267" r:id="rId5"/>
    <p:sldId id="268" r:id="rId6"/>
    <p:sldId id="269" r:id="rId7"/>
    <p:sldId id="270" r:id="rId8"/>
    <p:sldId id="274" r:id="rId9"/>
    <p:sldId id="271" r:id="rId10"/>
    <p:sldId id="272" r:id="rId11"/>
    <p:sldId id="273" r:id="rId12"/>
    <p:sldId id="276" r:id="rId13"/>
  </p:sldIdLst>
  <p:sldSz cx="12192000" cy="6858000"/>
  <p:notesSz cx="6858000" cy="9144000"/>
  <p:embeddedFontLst>
    <p:embeddedFont>
      <p:font typeface="Populaire" panose="02000603000000000000" pitchFamily="50" charset="0"/>
      <p:regular r:id="rId15"/>
    </p:embeddedFont>
    <p:embeddedFont>
      <p:font typeface="Proxima Nova Rg" panose="02000506030000020004" pitchFamily="50" charset="0"/>
      <p:bold r:id="rId16"/>
      <p:boldItalic r:id="rId17"/>
    </p:embeddedFont>
    <p:embeddedFont>
      <p:font typeface="ＭＳ Ｐゴシック" panose="020B0600070205080204" pitchFamily="34" charset="-128"/>
      <p:regular r:id="rId18"/>
    </p:embeddedFont>
    <p:embeddedFont>
      <p:font typeface="Proxima Nova Cn Rg" panose="02000506030000020004" pitchFamily="50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roxima Nova Alt Cn Rg" panose="02000506030000020004" pitchFamily="50" charset="0"/>
      <p:regular r:id="rId27"/>
      <p:bold r:id="rId28"/>
      <p:italic r:id="rId29"/>
      <p:boldItalic r:id="rId30"/>
    </p:embeddedFont>
    <p:embeddedFont>
      <p:font typeface="Proxima Nova Th" panose="02000506030000020004" pitchFamily="50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612" autoAdjust="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aseline="0" dirty="0" smtClean="0">
                <a:latin typeface="Proxima Nova Alt Cn Rg" panose="02000506030000020004" pitchFamily="50" charset="0"/>
              </a:rPr>
              <a:t>Existing number of homes available in the area</a:t>
            </a:r>
            <a:endParaRPr lang="en-GB" baseline="0" dirty="0">
              <a:latin typeface="Proxima Nova Alt Cn Rg" panose="02000506030000020004" pitchFamily="50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518447549220768E-2"/>
          <c:y val="0.12649153162067422"/>
          <c:w val="0.92548155245077923"/>
          <c:h val="0.71572518440692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exisiting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Small flats</c:v>
                </c:pt>
                <c:pt idx="1">
                  <c:v>Terraced houses &lt;2 bed</c:v>
                </c:pt>
                <c:pt idx="2">
                  <c:v>Terraced houses &lt;3 bed</c:v>
                </c:pt>
                <c:pt idx="3">
                  <c:v>Semi detached 3 or 4 bed</c:v>
                </c:pt>
                <c:pt idx="4">
                  <c:v>Detached &gt;3 bed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234</c:v>
                </c:pt>
                <c:pt idx="1">
                  <c:v>142</c:v>
                </c:pt>
                <c:pt idx="2">
                  <c:v>178</c:v>
                </c:pt>
                <c:pt idx="3">
                  <c:v>46</c:v>
                </c:pt>
                <c:pt idx="4">
                  <c:v>53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Small flats</c:v>
                </c:pt>
                <c:pt idx="1">
                  <c:v>Terraced houses &lt;2 bed</c:v>
                </c:pt>
                <c:pt idx="2">
                  <c:v>Terraced houses &lt;3 bed</c:v>
                </c:pt>
                <c:pt idx="3">
                  <c:v>Semi detached 3 or 4 bed</c:v>
                </c:pt>
                <c:pt idx="4">
                  <c:v>Detached &gt;3 bed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Small flats</c:v>
                </c:pt>
                <c:pt idx="1">
                  <c:v>Terraced houses &lt;2 bed</c:v>
                </c:pt>
                <c:pt idx="2">
                  <c:v>Terraced houses &lt;3 bed</c:v>
                </c:pt>
                <c:pt idx="3">
                  <c:v>Semi detached 3 or 4 bed</c:v>
                </c:pt>
                <c:pt idx="4">
                  <c:v>Detached &gt;3 bed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6700472"/>
        <c:axId val="426700864"/>
      </c:barChart>
      <c:catAx>
        <c:axId val="426700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 Alt Cn Rg" panose="02000506030000020004" pitchFamily="50" charset="0"/>
                <a:ea typeface="+mn-ea"/>
                <a:cs typeface="+mn-cs"/>
              </a:defRPr>
            </a:pPr>
            <a:endParaRPr lang="en-US"/>
          </a:p>
        </c:txPr>
        <c:crossAx val="426700864"/>
        <c:crosses val="autoZero"/>
        <c:auto val="1"/>
        <c:lblAlgn val="ctr"/>
        <c:lblOffset val="100"/>
        <c:noMultiLvlLbl val="0"/>
      </c:catAx>
      <c:valAx>
        <c:axId val="42670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 Alt Cn Rg" panose="02000506030000020004" pitchFamily="50" charset="0"/>
                <a:ea typeface="+mn-ea"/>
                <a:cs typeface="+mn-cs"/>
              </a:defRPr>
            </a:pPr>
            <a:endParaRPr lang="en-US"/>
          </a:p>
        </c:txPr>
        <c:crossAx val="426700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 Alt Cn Rg" panose="02000506030000020004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F34668-F121-433A-B243-CE2A69D3668C}" type="doc">
      <dgm:prSet loTypeId="urn:microsoft.com/office/officeart/2005/8/layout/venn1" loCatId="relationship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en-GB"/>
        </a:p>
      </dgm:t>
    </dgm:pt>
    <dgm:pt modelId="{9CE18ED3-75EE-4252-9878-0AD6E419F7FB}">
      <dgm:prSet/>
      <dgm:spPr/>
      <dgm:t>
        <a:bodyPr/>
        <a:lstStyle/>
        <a:p>
          <a:pPr rtl="0"/>
          <a:r>
            <a:rPr lang="en-GB" dirty="0" smtClean="0">
              <a:latin typeface="Proxima Nova Alt Cn Rg" panose="02000506030000020004" pitchFamily="50" charset="0"/>
            </a:rPr>
            <a:t>Social</a:t>
          </a:r>
          <a:endParaRPr lang="en-GB" dirty="0">
            <a:latin typeface="Proxima Nova Alt Cn Rg" panose="02000506030000020004" pitchFamily="50" charset="0"/>
          </a:endParaRPr>
        </a:p>
      </dgm:t>
    </dgm:pt>
    <dgm:pt modelId="{1A7D6997-1272-403B-9AE4-A780DAD2DC70}" type="parTrans" cxnId="{A79FB802-0ABE-4DF4-A018-C64C9D68A29F}">
      <dgm:prSet/>
      <dgm:spPr/>
      <dgm:t>
        <a:bodyPr/>
        <a:lstStyle/>
        <a:p>
          <a:endParaRPr lang="en-GB"/>
        </a:p>
      </dgm:t>
    </dgm:pt>
    <dgm:pt modelId="{D4FBB430-C969-43D9-B00A-5AE48477BA4E}" type="sibTrans" cxnId="{A79FB802-0ABE-4DF4-A018-C64C9D68A29F}">
      <dgm:prSet/>
      <dgm:spPr/>
      <dgm:t>
        <a:bodyPr/>
        <a:lstStyle/>
        <a:p>
          <a:endParaRPr lang="en-GB"/>
        </a:p>
      </dgm:t>
    </dgm:pt>
    <dgm:pt modelId="{FCCE0650-AAC3-44F0-9F83-0087F015640B}">
      <dgm:prSet/>
      <dgm:spPr/>
      <dgm:t>
        <a:bodyPr/>
        <a:lstStyle/>
        <a:p>
          <a:pPr rtl="0"/>
          <a:r>
            <a:rPr lang="en-GB" dirty="0" smtClean="0">
              <a:latin typeface="Proxima Nova Alt Cn Rg" panose="02000506030000020004" pitchFamily="50" charset="0"/>
            </a:rPr>
            <a:t>Economic</a:t>
          </a:r>
          <a:endParaRPr lang="en-GB" dirty="0">
            <a:latin typeface="Proxima Nova Alt Cn Rg" panose="02000506030000020004" pitchFamily="50" charset="0"/>
          </a:endParaRPr>
        </a:p>
      </dgm:t>
    </dgm:pt>
    <dgm:pt modelId="{8F999950-E159-4134-B91A-3016195C250A}" type="parTrans" cxnId="{BE3DA46D-C8CF-4E57-A1CC-130923C4CC6E}">
      <dgm:prSet/>
      <dgm:spPr/>
      <dgm:t>
        <a:bodyPr/>
        <a:lstStyle/>
        <a:p>
          <a:endParaRPr lang="en-GB"/>
        </a:p>
      </dgm:t>
    </dgm:pt>
    <dgm:pt modelId="{49719D19-2164-419C-83E6-53B413ACBF5B}" type="sibTrans" cxnId="{BE3DA46D-C8CF-4E57-A1CC-130923C4CC6E}">
      <dgm:prSet/>
      <dgm:spPr/>
      <dgm:t>
        <a:bodyPr/>
        <a:lstStyle/>
        <a:p>
          <a:endParaRPr lang="en-GB"/>
        </a:p>
      </dgm:t>
    </dgm:pt>
    <dgm:pt modelId="{A391B71F-20D6-4850-A5B2-C307CB5A7863}">
      <dgm:prSet/>
      <dgm:spPr/>
      <dgm:t>
        <a:bodyPr/>
        <a:lstStyle/>
        <a:p>
          <a:pPr rtl="0"/>
          <a:r>
            <a:rPr lang="en-GB" dirty="0" smtClean="0">
              <a:latin typeface="Proxima Nova Alt Cn Rg" panose="02000506030000020004" pitchFamily="50" charset="0"/>
            </a:rPr>
            <a:t>Environmental</a:t>
          </a:r>
          <a:endParaRPr lang="en-GB" dirty="0">
            <a:latin typeface="Proxima Nova Alt Cn Rg" panose="02000506030000020004" pitchFamily="50" charset="0"/>
          </a:endParaRPr>
        </a:p>
      </dgm:t>
    </dgm:pt>
    <dgm:pt modelId="{A863826A-E399-4A15-A94A-F50FC5B9E50A}" type="parTrans" cxnId="{071C855D-2FDF-449F-843A-D98924DBB604}">
      <dgm:prSet/>
      <dgm:spPr/>
      <dgm:t>
        <a:bodyPr/>
        <a:lstStyle/>
        <a:p>
          <a:endParaRPr lang="en-GB"/>
        </a:p>
      </dgm:t>
    </dgm:pt>
    <dgm:pt modelId="{76B08F0B-98CC-4ED5-AFF0-218B1F75A715}" type="sibTrans" cxnId="{071C855D-2FDF-449F-843A-D98924DBB604}">
      <dgm:prSet/>
      <dgm:spPr/>
      <dgm:t>
        <a:bodyPr/>
        <a:lstStyle/>
        <a:p>
          <a:endParaRPr lang="en-GB"/>
        </a:p>
      </dgm:t>
    </dgm:pt>
    <dgm:pt modelId="{870A6A4F-91EE-4D02-BCAE-75A5B955FC39}" type="pres">
      <dgm:prSet presAssocID="{06F34668-F121-433A-B243-CE2A69D3668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E280298-7001-480E-873A-9AB7B57BBC62}" type="pres">
      <dgm:prSet presAssocID="{9CE18ED3-75EE-4252-9878-0AD6E419F7FB}" presName="circ1" presStyleLbl="vennNode1" presStyleIdx="0" presStyleCnt="3" custLinFactNeighborX="47055" custLinFactNeighborY="-277"/>
      <dgm:spPr/>
      <dgm:t>
        <a:bodyPr/>
        <a:lstStyle/>
        <a:p>
          <a:endParaRPr lang="en-GB"/>
        </a:p>
      </dgm:t>
    </dgm:pt>
    <dgm:pt modelId="{DC030D51-B605-4237-8164-894819844F6C}" type="pres">
      <dgm:prSet presAssocID="{9CE18ED3-75EE-4252-9878-0AD6E419F7F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8F164F-BC4C-409D-B445-853D69913945}" type="pres">
      <dgm:prSet presAssocID="{FCCE0650-AAC3-44F0-9F83-0087F015640B}" presName="circ2" presStyleLbl="vennNode1" presStyleIdx="1" presStyleCnt="3" custLinFactNeighborX="48637"/>
      <dgm:spPr/>
      <dgm:t>
        <a:bodyPr/>
        <a:lstStyle/>
        <a:p>
          <a:endParaRPr lang="en-GB"/>
        </a:p>
      </dgm:t>
    </dgm:pt>
    <dgm:pt modelId="{44FEAF91-C989-4954-909E-77037CD0AE96}" type="pres">
      <dgm:prSet presAssocID="{FCCE0650-AAC3-44F0-9F83-0087F015640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994AED-BF8C-40F2-8294-7EFA3E6B9D83}" type="pres">
      <dgm:prSet presAssocID="{A391B71F-20D6-4850-A5B2-C307CB5A7863}" presName="circ3" presStyleLbl="vennNode1" presStyleIdx="2" presStyleCnt="3" custLinFactNeighborX="49257" custLinFactNeighborY="310"/>
      <dgm:spPr/>
      <dgm:t>
        <a:bodyPr/>
        <a:lstStyle/>
        <a:p>
          <a:endParaRPr lang="en-GB"/>
        </a:p>
      </dgm:t>
    </dgm:pt>
    <dgm:pt modelId="{A578873E-3F04-4E9C-9E75-04D1C6DCCC02}" type="pres">
      <dgm:prSet presAssocID="{A391B71F-20D6-4850-A5B2-C307CB5A786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E3DA46D-C8CF-4E57-A1CC-130923C4CC6E}" srcId="{06F34668-F121-433A-B243-CE2A69D3668C}" destId="{FCCE0650-AAC3-44F0-9F83-0087F015640B}" srcOrd="1" destOrd="0" parTransId="{8F999950-E159-4134-B91A-3016195C250A}" sibTransId="{49719D19-2164-419C-83E6-53B413ACBF5B}"/>
    <dgm:cxn modelId="{071C855D-2FDF-449F-843A-D98924DBB604}" srcId="{06F34668-F121-433A-B243-CE2A69D3668C}" destId="{A391B71F-20D6-4850-A5B2-C307CB5A7863}" srcOrd="2" destOrd="0" parTransId="{A863826A-E399-4A15-A94A-F50FC5B9E50A}" sibTransId="{76B08F0B-98CC-4ED5-AFF0-218B1F75A715}"/>
    <dgm:cxn modelId="{88BA44AA-3BD9-48CF-B2F3-648270978401}" type="presOf" srcId="{06F34668-F121-433A-B243-CE2A69D3668C}" destId="{870A6A4F-91EE-4D02-BCAE-75A5B955FC39}" srcOrd="0" destOrd="0" presId="urn:microsoft.com/office/officeart/2005/8/layout/venn1"/>
    <dgm:cxn modelId="{3461B3E0-82E2-4B6B-8638-3AE46A90D1CA}" type="presOf" srcId="{9CE18ED3-75EE-4252-9878-0AD6E419F7FB}" destId="{DC030D51-B605-4237-8164-894819844F6C}" srcOrd="1" destOrd="0" presId="urn:microsoft.com/office/officeart/2005/8/layout/venn1"/>
    <dgm:cxn modelId="{9FFD773D-C409-4D8A-9525-EDE8DDBE5201}" type="presOf" srcId="{A391B71F-20D6-4850-A5B2-C307CB5A7863}" destId="{A578873E-3F04-4E9C-9E75-04D1C6DCCC02}" srcOrd="1" destOrd="0" presId="urn:microsoft.com/office/officeart/2005/8/layout/venn1"/>
    <dgm:cxn modelId="{3D451E22-4CD2-477A-86BF-DEA98BC81A6C}" type="presOf" srcId="{FCCE0650-AAC3-44F0-9F83-0087F015640B}" destId="{818F164F-BC4C-409D-B445-853D69913945}" srcOrd="0" destOrd="0" presId="urn:microsoft.com/office/officeart/2005/8/layout/venn1"/>
    <dgm:cxn modelId="{A79FB802-0ABE-4DF4-A018-C64C9D68A29F}" srcId="{06F34668-F121-433A-B243-CE2A69D3668C}" destId="{9CE18ED3-75EE-4252-9878-0AD6E419F7FB}" srcOrd="0" destOrd="0" parTransId="{1A7D6997-1272-403B-9AE4-A780DAD2DC70}" sibTransId="{D4FBB430-C969-43D9-B00A-5AE48477BA4E}"/>
    <dgm:cxn modelId="{65E8D9D9-E578-4DEB-85AC-D2360B03AE5E}" type="presOf" srcId="{FCCE0650-AAC3-44F0-9F83-0087F015640B}" destId="{44FEAF91-C989-4954-909E-77037CD0AE96}" srcOrd="1" destOrd="0" presId="urn:microsoft.com/office/officeart/2005/8/layout/venn1"/>
    <dgm:cxn modelId="{1C1B1103-C961-4BD1-B3E3-D8D64A4AC670}" type="presOf" srcId="{9CE18ED3-75EE-4252-9878-0AD6E419F7FB}" destId="{DE280298-7001-480E-873A-9AB7B57BBC62}" srcOrd="0" destOrd="0" presId="urn:microsoft.com/office/officeart/2005/8/layout/venn1"/>
    <dgm:cxn modelId="{078C19C3-2F8F-4EB0-98E5-67ADAC15C0F8}" type="presOf" srcId="{A391B71F-20D6-4850-A5B2-C307CB5A7863}" destId="{CF994AED-BF8C-40F2-8294-7EFA3E6B9D83}" srcOrd="0" destOrd="0" presId="urn:microsoft.com/office/officeart/2005/8/layout/venn1"/>
    <dgm:cxn modelId="{CFE5FB9F-EE90-4693-9949-B9AB00A0852B}" type="presParOf" srcId="{870A6A4F-91EE-4D02-BCAE-75A5B955FC39}" destId="{DE280298-7001-480E-873A-9AB7B57BBC62}" srcOrd="0" destOrd="0" presId="urn:microsoft.com/office/officeart/2005/8/layout/venn1"/>
    <dgm:cxn modelId="{23D2C654-5217-424C-89A0-7E0331370112}" type="presParOf" srcId="{870A6A4F-91EE-4D02-BCAE-75A5B955FC39}" destId="{DC030D51-B605-4237-8164-894819844F6C}" srcOrd="1" destOrd="0" presId="urn:microsoft.com/office/officeart/2005/8/layout/venn1"/>
    <dgm:cxn modelId="{91F28F22-3E7C-4334-AD0E-1209BDF95C01}" type="presParOf" srcId="{870A6A4F-91EE-4D02-BCAE-75A5B955FC39}" destId="{818F164F-BC4C-409D-B445-853D69913945}" srcOrd="2" destOrd="0" presId="urn:microsoft.com/office/officeart/2005/8/layout/venn1"/>
    <dgm:cxn modelId="{316EDFD5-AC0D-4D97-8D67-7FCB1D0E528A}" type="presParOf" srcId="{870A6A4F-91EE-4D02-BCAE-75A5B955FC39}" destId="{44FEAF91-C989-4954-909E-77037CD0AE96}" srcOrd="3" destOrd="0" presId="urn:microsoft.com/office/officeart/2005/8/layout/venn1"/>
    <dgm:cxn modelId="{A654B25E-FBB0-414E-9AB9-5C7D2B1BA7D4}" type="presParOf" srcId="{870A6A4F-91EE-4D02-BCAE-75A5B955FC39}" destId="{CF994AED-BF8C-40F2-8294-7EFA3E6B9D83}" srcOrd="4" destOrd="0" presId="urn:microsoft.com/office/officeart/2005/8/layout/venn1"/>
    <dgm:cxn modelId="{23C63399-BB07-4BE6-808C-633420A2F7DE}" type="presParOf" srcId="{870A6A4F-91EE-4D02-BCAE-75A5B955FC39}" destId="{A578873E-3F04-4E9C-9E75-04D1C6DCCC0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80298-7001-480E-873A-9AB7B57BBC62}">
      <dsp:nvSpPr>
        <dsp:cNvPr id="0" name=""/>
        <dsp:cNvSpPr/>
      </dsp:nvSpPr>
      <dsp:spPr>
        <a:xfrm>
          <a:off x="4102341" y="51006"/>
          <a:ext cx="2823739" cy="28237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Proxima Nova Alt Cn Rg" panose="02000506030000020004" pitchFamily="50" charset="0"/>
            </a:rPr>
            <a:t>Social</a:t>
          </a:r>
          <a:endParaRPr lang="en-GB" sz="2400" kern="1200" dirty="0">
            <a:latin typeface="Proxima Nova Alt Cn Rg" panose="02000506030000020004" pitchFamily="50" charset="0"/>
          </a:endParaRPr>
        </a:p>
      </dsp:txBody>
      <dsp:txXfrm>
        <a:off x="4478840" y="545160"/>
        <a:ext cx="2070742" cy="1270682"/>
      </dsp:txXfrm>
    </dsp:sp>
    <dsp:sp modelId="{818F164F-BC4C-409D-B445-853D69913945}">
      <dsp:nvSpPr>
        <dsp:cNvPr id="0" name=""/>
        <dsp:cNvSpPr/>
      </dsp:nvSpPr>
      <dsp:spPr>
        <a:xfrm>
          <a:off x="5165912" y="1823664"/>
          <a:ext cx="2823739" cy="28237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Proxima Nova Alt Cn Rg" panose="02000506030000020004" pitchFamily="50" charset="0"/>
            </a:rPr>
            <a:t>Economic</a:t>
          </a:r>
          <a:endParaRPr lang="en-GB" sz="2400" kern="1200" dirty="0">
            <a:latin typeface="Proxima Nova Alt Cn Rg" panose="02000506030000020004" pitchFamily="50" charset="0"/>
          </a:endParaRPr>
        </a:p>
      </dsp:txBody>
      <dsp:txXfrm>
        <a:off x="6029506" y="2553130"/>
        <a:ext cx="1694243" cy="1553056"/>
      </dsp:txXfrm>
    </dsp:sp>
    <dsp:sp modelId="{CF994AED-BF8C-40F2-8294-7EFA3E6B9D83}">
      <dsp:nvSpPr>
        <dsp:cNvPr id="0" name=""/>
        <dsp:cNvSpPr/>
      </dsp:nvSpPr>
      <dsp:spPr>
        <a:xfrm>
          <a:off x="3145621" y="1832418"/>
          <a:ext cx="2823739" cy="28237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Proxima Nova Alt Cn Rg" panose="02000506030000020004" pitchFamily="50" charset="0"/>
            </a:rPr>
            <a:t>Environmental</a:t>
          </a:r>
          <a:endParaRPr lang="en-GB" sz="2400" kern="1200" dirty="0">
            <a:latin typeface="Proxima Nova Alt Cn Rg" panose="02000506030000020004" pitchFamily="50" charset="0"/>
          </a:endParaRPr>
        </a:p>
      </dsp:txBody>
      <dsp:txXfrm>
        <a:off x="3411523" y="2561884"/>
        <a:ext cx="1694243" cy="1553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714D3-9B1D-4C87-A065-65D0A5E30CB8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4615E-F608-4B4C-9195-6249D9B5D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3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hyperlink" Target="https://twitter.com/homebuildcareer" TargetMode="External"/><Relationship Id="rId2" Type="http://schemas.openxmlformats.org/officeDocument/2006/relationships/hyperlink" Target="http://www.housebuildingcareers.org.uk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housebuildingcareers" TargetMode="External"/><Relationship Id="rId10" Type="http://schemas.openxmlformats.org/officeDocument/2006/relationships/hyperlink" Target="http://www.geography.org.uk/" TargetMode="External"/><Relationship Id="rId4" Type="http://schemas.openxmlformats.org/officeDocument/2006/relationships/hyperlink" Target="http://housebuildingcareers.org.uk/" TargetMode="External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hyperlink" Target="https://twitter.com/homebuildcareer" TargetMode="External"/><Relationship Id="rId2" Type="http://schemas.openxmlformats.org/officeDocument/2006/relationships/hyperlink" Target="http://www.housebuildingcareers.org.uk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housebuildingcareers" TargetMode="External"/><Relationship Id="rId10" Type="http://schemas.openxmlformats.org/officeDocument/2006/relationships/hyperlink" Target="http://www.geography.org.uk/" TargetMode="External"/><Relationship Id="rId4" Type="http://schemas.openxmlformats.org/officeDocument/2006/relationships/hyperlink" Target="http://housebuildingcareers.org.uk/" TargetMode="External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 bwMode="auto">
          <a:xfrm>
            <a:off x="3082132" y="4185826"/>
            <a:ext cx="598506" cy="59850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539895" y="718913"/>
            <a:ext cx="913735" cy="913735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519115" y="2154725"/>
            <a:ext cx="2204483" cy="176867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66215" y="1254642"/>
            <a:ext cx="5499006" cy="2335442"/>
            <a:chOff x="1339703" y="6148"/>
            <a:chExt cx="7424490" cy="3153200"/>
          </a:xfrm>
          <a:solidFill>
            <a:schemeClr val="accent2"/>
          </a:solidFill>
        </p:grpSpPr>
        <p:sp>
          <p:nvSpPr>
            <p:cNvPr id="7" name="Rectangle 6"/>
            <p:cNvSpPr/>
            <p:nvPr/>
          </p:nvSpPr>
          <p:spPr bwMode="auto">
            <a:xfrm>
              <a:off x="1339703" y="6148"/>
              <a:ext cx="6833245" cy="31532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956119" y="1808215"/>
              <a:ext cx="808074" cy="80807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66215" y="3257236"/>
            <a:ext cx="5061096" cy="2122838"/>
            <a:chOff x="3466215" y="3257236"/>
            <a:chExt cx="5061096" cy="2122838"/>
          </a:xfrm>
          <a:solidFill>
            <a:schemeClr val="tx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3466215" y="3590084"/>
              <a:ext cx="5061096" cy="178999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787655" y="3257236"/>
              <a:ext cx="616689" cy="61668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3172" y="1382056"/>
            <a:ext cx="4783543" cy="2080614"/>
          </a:xfrm>
          <a:noFill/>
        </p:spPr>
        <p:txBody>
          <a:bodyPr>
            <a:noAutofit/>
          </a:bodyPr>
          <a:lstStyle>
            <a:lvl1pPr algn="ctr">
              <a:defRPr sz="5400" b="1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10455" y="2743210"/>
            <a:ext cx="1522135" cy="514026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92873" indent="0" algn="ctr">
              <a:buNone/>
              <a:defRPr/>
            </a:lvl2pPr>
            <a:lvl3pPr marL="385744" indent="0" algn="ctr">
              <a:buNone/>
              <a:defRPr/>
            </a:lvl3pPr>
            <a:lvl4pPr marL="578616" indent="0" algn="ctr">
              <a:buNone/>
              <a:defRPr/>
            </a:lvl4pPr>
            <a:lvl5pPr marL="771487" indent="0" algn="ctr">
              <a:buNone/>
              <a:defRPr/>
            </a:lvl5pPr>
            <a:lvl6pPr marL="964359" indent="0" algn="ctr">
              <a:buNone/>
              <a:defRPr/>
            </a:lvl6pPr>
            <a:lvl7pPr marL="1157230" indent="0" algn="ctr">
              <a:buNone/>
              <a:defRPr/>
            </a:lvl7pPr>
            <a:lvl8pPr marL="1350102" indent="0" algn="ctr">
              <a:buNone/>
              <a:defRPr/>
            </a:lvl8pPr>
            <a:lvl9pPr marL="1542973" indent="0" algn="ctr">
              <a:buNone/>
              <a:defRPr/>
            </a:lvl9pPr>
          </a:lstStyle>
          <a:p>
            <a:r>
              <a:rPr lang="en-US" dirty="0" smtClean="0"/>
              <a:t>DATE/TIME/AUTHOR</a:t>
            </a:r>
            <a:endParaRPr lang="en-GB" dirty="0"/>
          </a:p>
        </p:txBody>
      </p:sp>
      <p:sp>
        <p:nvSpPr>
          <p:cNvPr id="18" name="Oval 17"/>
          <p:cNvSpPr/>
          <p:nvPr/>
        </p:nvSpPr>
        <p:spPr bwMode="auto">
          <a:xfrm>
            <a:off x="9374370" y="1800176"/>
            <a:ext cx="510363" cy="510363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577825" y="2732562"/>
            <a:ext cx="510363" cy="510363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3628028" y="3698350"/>
            <a:ext cx="4801869" cy="1388907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the text</a:t>
            </a:r>
          </a:p>
        </p:txBody>
      </p:sp>
    </p:spTree>
    <p:extLst>
      <p:ext uri="{BB962C8B-B14F-4D97-AF65-F5344CB8AC3E}">
        <p14:creationId xmlns:p14="http://schemas.microsoft.com/office/powerpoint/2010/main" val="1895044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302422"/>
            <a:ext cx="7315200" cy="566738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6632"/>
            <a:ext cx="7315200" cy="4114800"/>
          </a:xfrm>
        </p:spPr>
        <p:txBody>
          <a:bodyPr/>
          <a:lstStyle>
            <a:lvl1pPr marL="0" indent="0">
              <a:buNone/>
              <a:defRPr sz="1351">
                <a:solidFill>
                  <a:schemeClr val="accent1"/>
                </a:solidFill>
              </a:defRPr>
            </a:lvl1pPr>
            <a:lvl2pPr marL="192873" indent="0">
              <a:buNone/>
              <a:defRPr sz="1181"/>
            </a:lvl2pPr>
            <a:lvl3pPr marL="385744" indent="0">
              <a:buNone/>
              <a:defRPr sz="1013"/>
            </a:lvl3pPr>
            <a:lvl4pPr marL="578616" indent="0">
              <a:buNone/>
              <a:defRPr sz="844"/>
            </a:lvl4pPr>
            <a:lvl5pPr marL="771487" indent="0">
              <a:buNone/>
              <a:defRPr sz="844"/>
            </a:lvl5pPr>
            <a:lvl6pPr marL="964359" indent="0">
              <a:buNone/>
              <a:defRPr sz="844"/>
            </a:lvl6pPr>
            <a:lvl7pPr marL="1157230" indent="0">
              <a:buNone/>
              <a:defRPr sz="844"/>
            </a:lvl7pPr>
            <a:lvl8pPr marL="1350102" indent="0">
              <a:buNone/>
              <a:defRPr sz="844"/>
            </a:lvl8pPr>
            <a:lvl9pPr marL="1542973" indent="0">
              <a:buNone/>
              <a:defRPr sz="844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869160"/>
            <a:ext cx="7315200" cy="6480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192873" indent="0">
              <a:buNone/>
              <a:defRPr sz="507"/>
            </a:lvl2pPr>
            <a:lvl3pPr marL="385744" indent="0">
              <a:buNone/>
              <a:defRPr sz="421"/>
            </a:lvl3pPr>
            <a:lvl4pPr marL="578616" indent="0">
              <a:buNone/>
              <a:defRPr sz="380"/>
            </a:lvl4pPr>
            <a:lvl5pPr marL="771487" indent="0">
              <a:buNone/>
              <a:defRPr sz="380"/>
            </a:lvl5pPr>
            <a:lvl6pPr marL="964359" indent="0">
              <a:buNone/>
              <a:defRPr sz="380"/>
            </a:lvl6pPr>
            <a:lvl7pPr marL="1157230" indent="0">
              <a:buNone/>
              <a:defRPr sz="380"/>
            </a:lvl7pPr>
            <a:lvl8pPr marL="1350102" indent="0">
              <a:buNone/>
              <a:defRPr sz="380"/>
            </a:lvl8pPr>
            <a:lvl9pPr marL="1542973" indent="0">
              <a:buNone/>
              <a:defRPr sz="3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778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90872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980728"/>
            <a:ext cx="10363200" cy="4402832"/>
          </a:xfrm>
        </p:spPr>
        <p:txBody>
          <a:bodyPr vert="eaVert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908720"/>
            <a:ext cx="10363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1704" y="615561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6939" y="6150505"/>
            <a:ext cx="654844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A1BE60B-2979-4D14-98B0-FB4EC7278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22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96267" y="195605"/>
            <a:ext cx="2590800" cy="5486400"/>
          </a:xfrm>
        </p:spPr>
        <p:txBody>
          <a:bodyPr vert="eaVert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067" y="195605"/>
            <a:ext cx="7569200" cy="5486400"/>
          </a:xfrm>
        </p:spPr>
        <p:txBody>
          <a:bodyPr vert="eaVert"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1704" y="615561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6939" y="6150505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A1BE60B-2979-4D14-98B0-FB4EC7278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041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995476"/>
            <a:ext cx="12192000" cy="8625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7630" y="6294862"/>
            <a:ext cx="951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solidFill>
                  <a:schemeClr val="accent3"/>
                </a:solidFill>
                <a:latin typeface="Proxima Nova Alt Cn Rg" panose="02000506030000020004" pitchFamily="50" charset="0"/>
                <a:hlinkClick r:id="rId2"/>
              </a:rPr>
              <a:t>www.housebuildingcareers.org.uk</a:t>
            </a:r>
            <a:r>
              <a:rPr lang="en-GB" sz="1400" b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 |</a:t>
            </a:r>
            <a:r>
              <a:rPr lang="en-GB" sz="1400" b="0" baseline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 twitter: @</a:t>
            </a:r>
            <a:r>
              <a:rPr lang="en-GB" sz="1400" b="0" baseline="0" dirty="0" err="1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homebuildcareer</a:t>
            </a:r>
            <a:r>
              <a:rPr lang="en-GB" sz="1400" b="0" baseline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 </a:t>
            </a:r>
            <a:r>
              <a:rPr lang="en-GB" sz="1400" b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|</a:t>
            </a:r>
            <a:r>
              <a:rPr lang="en-GB" sz="1400" b="0" baseline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 </a:t>
            </a:r>
            <a:r>
              <a:rPr lang="en-GB" sz="1400" b="0" baseline="0" dirty="0" err="1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facebook</a:t>
            </a:r>
            <a:r>
              <a:rPr lang="en-GB" sz="1400" b="0" baseline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: @</a:t>
            </a:r>
            <a:r>
              <a:rPr lang="en-GB" sz="1400" b="0" baseline="0" dirty="0" err="1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housebuildingcareers</a:t>
            </a:r>
            <a:endParaRPr lang="en-GB" sz="1400" b="0" dirty="0">
              <a:solidFill>
                <a:schemeClr val="accent3"/>
              </a:solidFill>
              <a:latin typeface="Proxima Nova Alt Cn Rg" panose="02000506030000020004" pitchFamily="50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74606" y="1405727"/>
            <a:ext cx="4564267" cy="3271505"/>
            <a:chOff x="2042668" y="1669483"/>
            <a:chExt cx="4564267" cy="3271505"/>
          </a:xfrm>
        </p:grpSpPr>
        <p:sp>
          <p:nvSpPr>
            <p:cNvPr id="5" name="TextBox 4"/>
            <p:cNvSpPr txBox="1"/>
            <p:nvPr/>
          </p:nvSpPr>
          <p:spPr>
            <a:xfrm>
              <a:off x="4497483" y="4030403"/>
              <a:ext cx="1992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i="1" dirty="0" smtClean="0">
                  <a:solidFill>
                    <a:schemeClr val="accent4"/>
                  </a:solidFill>
                  <a:latin typeface="Proxima Nova Alt Cn Rg" panose="02000506030000020004" pitchFamily="50" charset="0"/>
                </a:rPr>
                <a:t>#Skill</a:t>
              </a:r>
              <a:r>
                <a:rPr lang="en-GB" sz="2800" b="1" i="1" baseline="0" dirty="0" smtClean="0">
                  <a:solidFill>
                    <a:schemeClr val="accent4"/>
                  </a:solidFill>
                  <a:latin typeface="Proxima Nova Alt Cn Rg" panose="02000506030000020004" pitchFamily="50" charset="0"/>
                </a:rPr>
                <a:t> for life</a:t>
              </a:r>
              <a:endParaRPr lang="en-GB" sz="2800" b="1" i="1" dirty="0">
                <a:solidFill>
                  <a:schemeClr val="accent4"/>
                </a:solidFill>
                <a:latin typeface="Proxima Nova Alt Cn Rg" panose="02000506030000020004" pitchFamily="50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630" y="1669483"/>
              <a:ext cx="4459305" cy="22610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2668" y="4061180"/>
              <a:ext cx="3200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u="sng" dirty="0" smtClean="0">
                  <a:solidFill>
                    <a:schemeClr val="accent2"/>
                  </a:solidFill>
                  <a:latin typeface="Populaire" panose="02000603000000000000" pitchFamily="50" charset="0"/>
                  <a:hlinkClick r:id="rId4"/>
                </a:rPr>
                <a:t>housebuildingcareers.org.uk</a:t>
              </a:r>
              <a:endParaRPr lang="en-GB" sz="2400" u="sng" dirty="0">
                <a:solidFill>
                  <a:schemeClr val="accent2"/>
                </a:solidFill>
                <a:latin typeface="Populaire" panose="02000603000000000000" pitchFamily="50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147630" y="4605840"/>
              <a:ext cx="4129227" cy="335148"/>
              <a:chOff x="2147630" y="4605840"/>
              <a:chExt cx="4129227" cy="335148"/>
            </a:xfrm>
          </p:grpSpPr>
          <p:pic>
            <p:nvPicPr>
              <p:cNvPr id="9" name="Picture 8">
                <a:hlinkClick r:id="rId5"/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7630" y="4605840"/>
                <a:ext cx="282316" cy="276888"/>
              </a:xfrm>
              <a:prstGeom prst="rect">
                <a:avLst/>
              </a:prstGeom>
            </p:spPr>
          </p:pic>
          <p:pic>
            <p:nvPicPr>
              <p:cNvPr id="10" name="Picture 9">
                <a:hlinkClick r:id="rId7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9701" y="4605840"/>
                <a:ext cx="282316" cy="27688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361102" y="4633211"/>
                <a:ext cx="20897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Proxima Nova Th" panose="02000506030000020004" pitchFamily="50" charset="0"/>
                    <a:hlinkClick r:id="rId5"/>
                  </a:rPr>
                  <a:t>@</a:t>
                </a:r>
                <a:r>
                  <a:rPr lang="en-GB" sz="1400" dirty="0" err="1" smtClean="0">
                    <a:latin typeface="Proxima Nova Th" panose="02000506030000020004" pitchFamily="50" charset="0"/>
                    <a:hlinkClick r:id="rId5"/>
                  </a:rPr>
                  <a:t>housebuildingcareers</a:t>
                </a:r>
                <a:endParaRPr lang="en-GB" sz="1400" dirty="0">
                  <a:latin typeface="Proxima Nova Th" panose="02000506030000020004" pitchFamily="50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497482" y="4633211"/>
                <a:ext cx="17793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0" dirty="0" smtClean="0">
                    <a:latin typeface="Proxima Nova Th" panose="02000506030000020004" pitchFamily="50" charset="0"/>
                    <a:hlinkClick r:id="rId7"/>
                  </a:rPr>
                  <a:t>@</a:t>
                </a:r>
                <a:r>
                  <a:rPr lang="en-GB" sz="1400" b="0" dirty="0" err="1" smtClean="0">
                    <a:latin typeface="Proxima Nova Th" panose="02000506030000020004" pitchFamily="50" charset="0"/>
                    <a:hlinkClick r:id="rId7"/>
                  </a:rPr>
                  <a:t>homebuildcareer</a:t>
                </a:r>
                <a:r>
                  <a:rPr lang="en-GB" sz="1400" b="0" dirty="0" smtClean="0">
                    <a:latin typeface="Proxima Nova Th" panose="02000506030000020004" pitchFamily="50" charset="0"/>
                    <a:hlinkClick r:id="rId7"/>
                  </a:rPr>
                  <a:t> </a:t>
                </a:r>
                <a:endParaRPr lang="en-GB" sz="1400" b="0" dirty="0">
                  <a:latin typeface="Proxima Nova Th" panose="02000506030000020004" pitchFamily="50" charset="0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82" y="1814182"/>
            <a:ext cx="2334590" cy="178985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0" y="5995476"/>
            <a:ext cx="12192000" cy="8625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7417470" y="3877782"/>
            <a:ext cx="3684555" cy="54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1400" b="1" kern="0" dirty="0" smtClean="0">
                <a:latin typeface="Proxima Nova Th" panose="02000506030000020004" pitchFamily="50" charset="0"/>
              </a:rPr>
              <a:t>Produced in collaboration with the GA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7417469" y="4216000"/>
            <a:ext cx="3684555" cy="54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000" b="0" u="none" kern="1200" dirty="0" smtClean="0">
                <a:solidFill>
                  <a:schemeClr val="tx1"/>
                </a:solidFill>
                <a:effectLst/>
                <a:latin typeface="Proxima Nova Rg" panose="02000506030000020004" pitchFamily="50" charset="0"/>
                <a:ea typeface="+mn-ea"/>
                <a:cs typeface="+mn-cs"/>
                <a:hlinkClick r:id="rId10"/>
              </a:rPr>
              <a:t>www.geography.org.uk</a:t>
            </a:r>
            <a:r>
              <a:rPr lang="en-GB" sz="18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b="0" u="none" kern="0" dirty="0" smtClean="0">
              <a:latin typeface="Proxima Nova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0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 bwMode="auto">
          <a:xfrm>
            <a:off x="3082132" y="4185826"/>
            <a:ext cx="598506" cy="59850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539895" y="718913"/>
            <a:ext cx="913735" cy="913735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519115" y="2154725"/>
            <a:ext cx="2204483" cy="176867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66215" y="1254642"/>
            <a:ext cx="5499006" cy="2335442"/>
            <a:chOff x="1339703" y="6148"/>
            <a:chExt cx="7424490" cy="3153200"/>
          </a:xfrm>
          <a:solidFill>
            <a:schemeClr val="accent2"/>
          </a:solidFill>
        </p:grpSpPr>
        <p:sp>
          <p:nvSpPr>
            <p:cNvPr id="7" name="Rectangle 6"/>
            <p:cNvSpPr/>
            <p:nvPr/>
          </p:nvSpPr>
          <p:spPr bwMode="auto">
            <a:xfrm>
              <a:off x="1339703" y="6148"/>
              <a:ext cx="6833245" cy="31532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956119" y="1808215"/>
              <a:ext cx="808074" cy="80807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66215" y="3257236"/>
            <a:ext cx="5061096" cy="2122838"/>
            <a:chOff x="3466215" y="3257236"/>
            <a:chExt cx="5061096" cy="2122838"/>
          </a:xfrm>
          <a:solidFill>
            <a:schemeClr val="tx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3466215" y="3590084"/>
              <a:ext cx="5061096" cy="178999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787655" y="3257236"/>
              <a:ext cx="616689" cy="61668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3172" y="1382056"/>
            <a:ext cx="4783543" cy="2080614"/>
          </a:xfrm>
          <a:noFill/>
        </p:spPr>
        <p:txBody>
          <a:bodyPr>
            <a:noAutofit/>
          </a:bodyPr>
          <a:lstStyle>
            <a:lvl1pPr algn="ctr">
              <a:defRPr sz="5400" b="1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10455" y="2743210"/>
            <a:ext cx="1522135" cy="514026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92873" indent="0" algn="ctr">
              <a:buNone/>
              <a:defRPr/>
            </a:lvl2pPr>
            <a:lvl3pPr marL="385744" indent="0" algn="ctr">
              <a:buNone/>
              <a:defRPr/>
            </a:lvl3pPr>
            <a:lvl4pPr marL="578616" indent="0" algn="ctr">
              <a:buNone/>
              <a:defRPr/>
            </a:lvl4pPr>
            <a:lvl5pPr marL="771487" indent="0" algn="ctr">
              <a:buNone/>
              <a:defRPr/>
            </a:lvl5pPr>
            <a:lvl6pPr marL="964359" indent="0" algn="ctr">
              <a:buNone/>
              <a:defRPr/>
            </a:lvl6pPr>
            <a:lvl7pPr marL="1157230" indent="0" algn="ctr">
              <a:buNone/>
              <a:defRPr/>
            </a:lvl7pPr>
            <a:lvl8pPr marL="1350102" indent="0" algn="ctr">
              <a:buNone/>
              <a:defRPr/>
            </a:lvl8pPr>
            <a:lvl9pPr marL="1542973" indent="0" algn="ctr">
              <a:buNone/>
              <a:defRPr/>
            </a:lvl9pPr>
          </a:lstStyle>
          <a:p>
            <a:r>
              <a:rPr lang="en-US" dirty="0" smtClean="0"/>
              <a:t>DATE/TIME/AUTHOR</a:t>
            </a:r>
            <a:endParaRPr lang="en-GB" dirty="0"/>
          </a:p>
        </p:txBody>
      </p:sp>
      <p:sp>
        <p:nvSpPr>
          <p:cNvPr id="18" name="Oval 17"/>
          <p:cNvSpPr/>
          <p:nvPr/>
        </p:nvSpPr>
        <p:spPr bwMode="auto">
          <a:xfrm>
            <a:off x="9374370" y="1800176"/>
            <a:ext cx="510363" cy="510363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577825" y="2732562"/>
            <a:ext cx="510363" cy="510363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3628028" y="3698350"/>
            <a:ext cx="4801869" cy="1388907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the text</a:t>
            </a:r>
          </a:p>
        </p:txBody>
      </p:sp>
    </p:spTree>
    <p:extLst>
      <p:ext uri="{BB962C8B-B14F-4D97-AF65-F5344CB8AC3E}">
        <p14:creationId xmlns:p14="http://schemas.microsoft.com/office/powerpoint/2010/main" val="66624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435" y="61129"/>
            <a:ext cx="10363200" cy="897354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35" y="1052746"/>
            <a:ext cx="10363200" cy="45587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007435" y="958483"/>
            <a:ext cx="10363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1007435" y="958483"/>
            <a:ext cx="10363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37279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833" y="2205500"/>
            <a:ext cx="10363200" cy="1362075"/>
          </a:xfrm>
        </p:spPr>
        <p:txBody>
          <a:bodyPr anchor="t">
            <a:normAutofit/>
          </a:bodyPr>
          <a:lstStyle>
            <a:lvl1pPr algn="ctr">
              <a:defRPr sz="6000" b="1" cap="all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682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849"/>
            <a:ext cx="10363200" cy="906555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182082"/>
            <a:ext cx="5080000" cy="440715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196752"/>
            <a:ext cx="5037584" cy="440715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914400" y="980728"/>
            <a:ext cx="10363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29697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08720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47418"/>
            <a:ext cx="5386917" cy="537383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192873" indent="0">
              <a:buNone/>
              <a:defRPr sz="844" b="1"/>
            </a:lvl2pPr>
            <a:lvl3pPr marL="385744" indent="0">
              <a:buNone/>
              <a:defRPr sz="760" b="1"/>
            </a:lvl3pPr>
            <a:lvl4pPr marL="578616" indent="0">
              <a:buNone/>
              <a:defRPr sz="675" b="1"/>
            </a:lvl4pPr>
            <a:lvl5pPr marL="771487" indent="0">
              <a:buNone/>
              <a:defRPr sz="675" b="1"/>
            </a:lvl5pPr>
            <a:lvl6pPr marL="964359" indent="0">
              <a:buNone/>
              <a:defRPr sz="675" b="1"/>
            </a:lvl6pPr>
            <a:lvl7pPr marL="1157230" indent="0">
              <a:buNone/>
              <a:defRPr sz="675" b="1"/>
            </a:lvl7pPr>
            <a:lvl8pPr marL="1350102" indent="0">
              <a:buNone/>
              <a:defRPr sz="675" b="1"/>
            </a:lvl8pPr>
            <a:lvl9pPr marL="1542973" indent="0">
              <a:buNone/>
              <a:defRPr sz="6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84781"/>
            <a:ext cx="5386917" cy="403245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947418"/>
            <a:ext cx="5389033" cy="537385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192873" indent="0">
              <a:buNone/>
              <a:defRPr sz="844" b="1"/>
            </a:lvl2pPr>
            <a:lvl3pPr marL="385744" indent="0">
              <a:buNone/>
              <a:defRPr sz="760" b="1"/>
            </a:lvl3pPr>
            <a:lvl4pPr marL="578616" indent="0">
              <a:buNone/>
              <a:defRPr sz="675" b="1"/>
            </a:lvl4pPr>
            <a:lvl5pPr marL="771487" indent="0">
              <a:buNone/>
              <a:defRPr sz="675" b="1"/>
            </a:lvl5pPr>
            <a:lvl6pPr marL="964359" indent="0">
              <a:buNone/>
              <a:defRPr sz="675" b="1"/>
            </a:lvl6pPr>
            <a:lvl7pPr marL="1157230" indent="0">
              <a:buNone/>
              <a:defRPr sz="675" b="1"/>
            </a:lvl7pPr>
            <a:lvl8pPr marL="1350102" indent="0">
              <a:buNone/>
              <a:defRPr sz="675" b="1"/>
            </a:lvl8pPr>
            <a:lvl9pPr marL="1542973" indent="0">
              <a:buNone/>
              <a:defRPr sz="6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1484782"/>
            <a:ext cx="5389033" cy="40324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09600" y="908720"/>
            <a:ext cx="11031016" cy="3867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129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384" y="72008"/>
            <a:ext cx="10363200" cy="908720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8166939" y="6150505"/>
            <a:ext cx="2540000" cy="457200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2E6D2815-91A8-4AF6-8528-A9B73F732090}" type="slidenum">
              <a:rPr lang="en-US" altLang="en-US" sz="1200" smtClean="0"/>
              <a:pPr/>
              <a:t>‹#›</a:t>
            </a:fld>
            <a:endParaRPr lang="en-US" altLang="en-US" sz="12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989384" y="980728"/>
            <a:ext cx="10363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6548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435" y="61129"/>
            <a:ext cx="10363200" cy="897354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35" y="1052746"/>
            <a:ext cx="10363200" cy="45587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007435" y="958483"/>
            <a:ext cx="10363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1007435" y="958483"/>
            <a:ext cx="10363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5317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55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olid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917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06710"/>
            <a:ext cx="4011084" cy="1162050"/>
          </a:xfrm>
        </p:spPr>
        <p:txBody>
          <a:bodyPr anchor="b">
            <a:no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6188"/>
            <a:ext cx="6815667" cy="534905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268761"/>
            <a:ext cx="4011084" cy="41764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192873" indent="0">
              <a:buNone/>
              <a:defRPr sz="507"/>
            </a:lvl2pPr>
            <a:lvl3pPr marL="385744" indent="0">
              <a:buNone/>
              <a:defRPr sz="421"/>
            </a:lvl3pPr>
            <a:lvl4pPr marL="578616" indent="0">
              <a:buNone/>
              <a:defRPr sz="380"/>
            </a:lvl4pPr>
            <a:lvl5pPr marL="771487" indent="0">
              <a:buNone/>
              <a:defRPr sz="380"/>
            </a:lvl5pPr>
            <a:lvl6pPr marL="964359" indent="0">
              <a:buNone/>
              <a:defRPr sz="380"/>
            </a:lvl6pPr>
            <a:lvl7pPr marL="1157230" indent="0">
              <a:buNone/>
              <a:defRPr sz="380"/>
            </a:lvl7pPr>
            <a:lvl8pPr marL="1350102" indent="0">
              <a:buNone/>
              <a:defRPr sz="380"/>
            </a:lvl8pPr>
            <a:lvl9pPr marL="1542973" indent="0">
              <a:buNone/>
              <a:defRPr sz="3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8166939" y="6150505"/>
            <a:ext cx="2540000" cy="457200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2E6D2815-91A8-4AF6-8528-A9B73F732090}" type="slidenum">
              <a:rPr lang="en-US" altLang="en-US" sz="1200" smtClean="0"/>
              <a:pPr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9873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302422"/>
            <a:ext cx="7315200" cy="566738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6632"/>
            <a:ext cx="7315200" cy="4114800"/>
          </a:xfrm>
        </p:spPr>
        <p:txBody>
          <a:bodyPr/>
          <a:lstStyle>
            <a:lvl1pPr marL="0" indent="0">
              <a:buNone/>
              <a:defRPr sz="1351">
                <a:solidFill>
                  <a:schemeClr val="accent1"/>
                </a:solidFill>
              </a:defRPr>
            </a:lvl1pPr>
            <a:lvl2pPr marL="192873" indent="0">
              <a:buNone/>
              <a:defRPr sz="1181"/>
            </a:lvl2pPr>
            <a:lvl3pPr marL="385744" indent="0">
              <a:buNone/>
              <a:defRPr sz="1013"/>
            </a:lvl3pPr>
            <a:lvl4pPr marL="578616" indent="0">
              <a:buNone/>
              <a:defRPr sz="844"/>
            </a:lvl4pPr>
            <a:lvl5pPr marL="771487" indent="0">
              <a:buNone/>
              <a:defRPr sz="844"/>
            </a:lvl5pPr>
            <a:lvl6pPr marL="964359" indent="0">
              <a:buNone/>
              <a:defRPr sz="844"/>
            </a:lvl6pPr>
            <a:lvl7pPr marL="1157230" indent="0">
              <a:buNone/>
              <a:defRPr sz="844"/>
            </a:lvl7pPr>
            <a:lvl8pPr marL="1350102" indent="0">
              <a:buNone/>
              <a:defRPr sz="844"/>
            </a:lvl8pPr>
            <a:lvl9pPr marL="1542973" indent="0">
              <a:buNone/>
              <a:defRPr sz="844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869160"/>
            <a:ext cx="7315200" cy="6480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192873" indent="0">
              <a:buNone/>
              <a:defRPr sz="507"/>
            </a:lvl2pPr>
            <a:lvl3pPr marL="385744" indent="0">
              <a:buNone/>
              <a:defRPr sz="421"/>
            </a:lvl3pPr>
            <a:lvl4pPr marL="578616" indent="0">
              <a:buNone/>
              <a:defRPr sz="380"/>
            </a:lvl4pPr>
            <a:lvl5pPr marL="771487" indent="0">
              <a:buNone/>
              <a:defRPr sz="380"/>
            </a:lvl5pPr>
            <a:lvl6pPr marL="964359" indent="0">
              <a:buNone/>
              <a:defRPr sz="380"/>
            </a:lvl6pPr>
            <a:lvl7pPr marL="1157230" indent="0">
              <a:buNone/>
              <a:defRPr sz="380"/>
            </a:lvl7pPr>
            <a:lvl8pPr marL="1350102" indent="0">
              <a:buNone/>
              <a:defRPr sz="380"/>
            </a:lvl8pPr>
            <a:lvl9pPr marL="1542973" indent="0">
              <a:buNone/>
              <a:defRPr sz="3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62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90872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980728"/>
            <a:ext cx="10363200" cy="4402832"/>
          </a:xfrm>
        </p:spPr>
        <p:txBody>
          <a:bodyPr vert="eaVert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908720"/>
            <a:ext cx="10363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1704" y="615561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6939" y="6150505"/>
            <a:ext cx="654844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A1BE60B-2979-4D14-98B0-FB4EC7278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448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96267" y="195605"/>
            <a:ext cx="2590800" cy="5486400"/>
          </a:xfrm>
        </p:spPr>
        <p:txBody>
          <a:bodyPr vert="eaVert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067" y="195605"/>
            <a:ext cx="7569200" cy="5486400"/>
          </a:xfrm>
        </p:spPr>
        <p:txBody>
          <a:bodyPr vert="eaVert"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1704" y="615561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6939" y="6150505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A1BE60B-2979-4D14-98B0-FB4EC7278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8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995476"/>
            <a:ext cx="12192000" cy="8625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7630" y="6294862"/>
            <a:ext cx="951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solidFill>
                  <a:schemeClr val="accent3"/>
                </a:solidFill>
                <a:latin typeface="Proxima Nova Alt Cn Rg" panose="02000506030000020004" pitchFamily="50" charset="0"/>
                <a:hlinkClick r:id="rId2"/>
              </a:rPr>
              <a:t>www.housebuildingcareers.org.uk</a:t>
            </a:r>
            <a:r>
              <a:rPr lang="en-GB" sz="1400" b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 |</a:t>
            </a:r>
            <a:r>
              <a:rPr lang="en-GB" sz="1400" b="0" baseline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 twitter: @</a:t>
            </a:r>
            <a:r>
              <a:rPr lang="en-GB" sz="1400" b="0" baseline="0" dirty="0" err="1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homebuildcareer</a:t>
            </a:r>
            <a:r>
              <a:rPr lang="en-GB" sz="1400" b="0" baseline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 </a:t>
            </a:r>
            <a:r>
              <a:rPr lang="en-GB" sz="1400" b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|</a:t>
            </a:r>
            <a:r>
              <a:rPr lang="en-GB" sz="1400" b="0" baseline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 </a:t>
            </a:r>
            <a:r>
              <a:rPr lang="en-GB" sz="1400" b="0" baseline="0" dirty="0" err="1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facebook</a:t>
            </a:r>
            <a:r>
              <a:rPr lang="en-GB" sz="1400" b="0" baseline="0" dirty="0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: @</a:t>
            </a:r>
            <a:r>
              <a:rPr lang="en-GB" sz="1400" b="0" baseline="0" dirty="0" err="1" smtClean="0">
                <a:solidFill>
                  <a:schemeClr val="accent3"/>
                </a:solidFill>
                <a:latin typeface="Proxima Nova Alt Cn Rg" panose="02000506030000020004" pitchFamily="50" charset="0"/>
              </a:rPr>
              <a:t>housebuildingcareers</a:t>
            </a:r>
            <a:endParaRPr lang="en-GB" sz="1400" b="0" dirty="0">
              <a:solidFill>
                <a:schemeClr val="accent3"/>
              </a:solidFill>
              <a:latin typeface="Proxima Nova Alt Cn Rg" panose="02000506030000020004" pitchFamily="50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74606" y="1405727"/>
            <a:ext cx="4564267" cy="3271505"/>
            <a:chOff x="2042668" y="1669483"/>
            <a:chExt cx="4564267" cy="3271505"/>
          </a:xfrm>
        </p:grpSpPr>
        <p:sp>
          <p:nvSpPr>
            <p:cNvPr id="5" name="TextBox 4"/>
            <p:cNvSpPr txBox="1"/>
            <p:nvPr/>
          </p:nvSpPr>
          <p:spPr>
            <a:xfrm>
              <a:off x="4497483" y="4030403"/>
              <a:ext cx="1992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i="1" dirty="0" smtClean="0">
                  <a:solidFill>
                    <a:schemeClr val="accent4"/>
                  </a:solidFill>
                  <a:latin typeface="Proxima Nova Alt Cn Rg" panose="02000506030000020004" pitchFamily="50" charset="0"/>
                </a:rPr>
                <a:t>#Skill</a:t>
              </a:r>
              <a:r>
                <a:rPr lang="en-GB" sz="2800" b="1" i="1" baseline="0" dirty="0" smtClean="0">
                  <a:solidFill>
                    <a:schemeClr val="accent4"/>
                  </a:solidFill>
                  <a:latin typeface="Proxima Nova Alt Cn Rg" panose="02000506030000020004" pitchFamily="50" charset="0"/>
                </a:rPr>
                <a:t> for life</a:t>
              </a:r>
              <a:endParaRPr lang="en-GB" sz="2800" b="1" i="1" dirty="0">
                <a:solidFill>
                  <a:schemeClr val="accent4"/>
                </a:solidFill>
                <a:latin typeface="Proxima Nova Alt Cn Rg" panose="02000506030000020004" pitchFamily="50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630" y="1669483"/>
              <a:ext cx="4459305" cy="22610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2668" y="4061180"/>
              <a:ext cx="3200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u="sng" dirty="0" smtClean="0">
                  <a:solidFill>
                    <a:schemeClr val="accent2"/>
                  </a:solidFill>
                  <a:latin typeface="Populaire" panose="02000603000000000000" pitchFamily="50" charset="0"/>
                  <a:hlinkClick r:id="rId4"/>
                </a:rPr>
                <a:t>housebuildingcareers.org.uk</a:t>
              </a:r>
              <a:endParaRPr lang="en-GB" sz="2400" u="sng" dirty="0">
                <a:solidFill>
                  <a:schemeClr val="accent2"/>
                </a:solidFill>
                <a:latin typeface="Populaire" panose="02000603000000000000" pitchFamily="50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147630" y="4605840"/>
              <a:ext cx="4129227" cy="335148"/>
              <a:chOff x="2147630" y="4605840"/>
              <a:chExt cx="4129227" cy="335148"/>
            </a:xfrm>
          </p:grpSpPr>
          <p:pic>
            <p:nvPicPr>
              <p:cNvPr id="9" name="Picture 8">
                <a:hlinkClick r:id="rId5"/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7630" y="4605840"/>
                <a:ext cx="282316" cy="276888"/>
              </a:xfrm>
              <a:prstGeom prst="rect">
                <a:avLst/>
              </a:prstGeom>
            </p:spPr>
          </p:pic>
          <p:pic>
            <p:nvPicPr>
              <p:cNvPr id="10" name="Picture 9">
                <a:hlinkClick r:id="rId7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9701" y="4605840"/>
                <a:ext cx="282316" cy="27688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361102" y="4633211"/>
                <a:ext cx="20897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Proxima Nova Th" panose="02000506030000020004" pitchFamily="50" charset="0"/>
                    <a:hlinkClick r:id="rId5"/>
                  </a:rPr>
                  <a:t>@</a:t>
                </a:r>
                <a:r>
                  <a:rPr lang="en-GB" sz="1400" dirty="0" err="1" smtClean="0">
                    <a:latin typeface="Proxima Nova Th" panose="02000506030000020004" pitchFamily="50" charset="0"/>
                    <a:hlinkClick r:id="rId5"/>
                  </a:rPr>
                  <a:t>housebuildingcareers</a:t>
                </a:r>
                <a:endParaRPr lang="en-GB" sz="1400" dirty="0">
                  <a:latin typeface="Proxima Nova Th" panose="02000506030000020004" pitchFamily="50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497482" y="4633211"/>
                <a:ext cx="17793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0" dirty="0" smtClean="0">
                    <a:latin typeface="Proxima Nova Th" panose="02000506030000020004" pitchFamily="50" charset="0"/>
                    <a:hlinkClick r:id="rId7"/>
                  </a:rPr>
                  <a:t>@</a:t>
                </a:r>
                <a:r>
                  <a:rPr lang="en-GB" sz="1400" b="0" dirty="0" err="1" smtClean="0">
                    <a:latin typeface="Proxima Nova Th" panose="02000506030000020004" pitchFamily="50" charset="0"/>
                    <a:hlinkClick r:id="rId7"/>
                  </a:rPr>
                  <a:t>homebuildcareer</a:t>
                </a:r>
                <a:r>
                  <a:rPr lang="en-GB" sz="1400" b="0" dirty="0" smtClean="0">
                    <a:latin typeface="Proxima Nova Th" panose="02000506030000020004" pitchFamily="50" charset="0"/>
                    <a:hlinkClick r:id="rId7"/>
                  </a:rPr>
                  <a:t> </a:t>
                </a:r>
                <a:endParaRPr lang="en-GB" sz="1400" b="0" dirty="0">
                  <a:latin typeface="Proxima Nova Th" panose="02000506030000020004" pitchFamily="50" charset="0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82" y="1814182"/>
            <a:ext cx="2334590" cy="178985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0" y="5995476"/>
            <a:ext cx="12192000" cy="8625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7417470" y="3877782"/>
            <a:ext cx="3684555" cy="54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1400" b="1" kern="0" dirty="0" smtClean="0">
                <a:latin typeface="Proxima Nova Th" panose="02000506030000020004" pitchFamily="50" charset="0"/>
              </a:rPr>
              <a:t>Produced in collaboration with the GA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7417469" y="4216000"/>
            <a:ext cx="3684555" cy="54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000" b="0" u="none" kern="1200" dirty="0" smtClean="0">
                <a:solidFill>
                  <a:schemeClr val="tx1"/>
                </a:solidFill>
                <a:effectLst/>
                <a:latin typeface="Proxima Nova Rg" panose="02000506030000020004" pitchFamily="50" charset="0"/>
                <a:ea typeface="+mn-ea"/>
                <a:cs typeface="+mn-cs"/>
                <a:hlinkClick r:id="rId10"/>
              </a:rPr>
              <a:t>www.geography.org.uk</a:t>
            </a:r>
            <a:r>
              <a:rPr lang="en-GB" sz="18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b="0" u="none" kern="0" dirty="0" smtClean="0">
              <a:latin typeface="Proxima Nova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833" y="2205500"/>
            <a:ext cx="10363200" cy="1362075"/>
          </a:xfrm>
        </p:spPr>
        <p:txBody>
          <a:bodyPr anchor="t">
            <a:normAutofit/>
          </a:bodyPr>
          <a:lstStyle>
            <a:lvl1pPr algn="ctr">
              <a:defRPr sz="6000" b="1" cap="all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90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849"/>
            <a:ext cx="10363200" cy="906555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182082"/>
            <a:ext cx="5080000" cy="440715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196752"/>
            <a:ext cx="5037584" cy="440715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914400" y="980728"/>
            <a:ext cx="10363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75926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08720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47418"/>
            <a:ext cx="5386917" cy="537383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192873" indent="0">
              <a:buNone/>
              <a:defRPr sz="844" b="1"/>
            </a:lvl2pPr>
            <a:lvl3pPr marL="385744" indent="0">
              <a:buNone/>
              <a:defRPr sz="760" b="1"/>
            </a:lvl3pPr>
            <a:lvl4pPr marL="578616" indent="0">
              <a:buNone/>
              <a:defRPr sz="675" b="1"/>
            </a:lvl4pPr>
            <a:lvl5pPr marL="771487" indent="0">
              <a:buNone/>
              <a:defRPr sz="675" b="1"/>
            </a:lvl5pPr>
            <a:lvl6pPr marL="964359" indent="0">
              <a:buNone/>
              <a:defRPr sz="675" b="1"/>
            </a:lvl6pPr>
            <a:lvl7pPr marL="1157230" indent="0">
              <a:buNone/>
              <a:defRPr sz="675" b="1"/>
            </a:lvl7pPr>
            <a:lvl8pPr marL="1350102" indent="0">
              <a:buNone/>
              <a:defRPr sz="675" b="1"/>
            </a:lvl8pPr>
            <a:lvl9pPr marL="1542973" indent="0">
              <a:buNone/>
              <a:defRPr sz="6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84781"/>
            <a:ext cx="5386917" cy="403245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947418"/>
            <a:ext cx="5389033" cy="537385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192873" indent="0">
              <a:buNone/>
              <a:defRPr sz="844" b="1"/>
            </a:lvl2pPr>
            <a:lvl3pPr marL="385744" indent="0">
              <a:buNone/>
              <a:defRPr sz="760" b="1"/>
            </a:lvl3pPr>
            <a:lvl4pPr marL="578616" indent="0">
              <a:buNone/>
              <a:defRPr sz="675" b="1"/>
            </a:lvl4pPr>
            <a:lvl5pPr marL="771487" indent="0">
              <a:buNone/>
              <a:defRPr sz="675" b="1"/>
            </a:lvl5pPr>
            <a:lvl6pPr marL="964359" indent="0">
              <a:buNone/>
              <a:defRPr sz="675" b="1"/>
            </a:lvl6pPr>
            <a:lvl7pPr marL="1157230" indent="0">
              <a:buNone/>
              <a:defRPr sz="675" b="1"/>
            </a:lvl7pPr>
            <a:lvl8pPr marL="1350102" indent="0">
              <a:buNone/>
              <a:defRPr sz="675" b="1"/>
            </a:lvl8pPr>
            <a:lvl9pPr marL="1542973" indent="0">
              <a:buNone/>
              <a:defRPr sz="6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1484782"/>
            <a:ext cx="5389033" cy="40324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09600" y="908720"/>
            <a:ext cx="11031016" cy="3867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99509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384" y="72008"/>
            <a:ext cx="10363200" cy="908720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8166939" y="6150505"/>
            <a:ext cx="2540000" cy="457200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2E6D2815-91A8-4AF6-8528-A9B73F732090}" type="slidenum">
              <a:rPr lang="en-US" altLang="en-US" sz="1200" smtClean="0"/>
              <a:pPr/>
              <a:t>‹#›</a:t>
            </a:fld>
            <a:endParaRPr lang="en-US" altLang="en-US" sz="12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989384" y="980728"/>
            <a:ext cx="10363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9169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23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olid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5372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06710"/>
            <a:ext cx="4011084" cy="1162050"/>
          </a:xfrm>
        </p:spPr>
        <p:txBody>
          <a:bodyPr anchor="b">
            <a:no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6188"/>
            <a:ext cx="6815667" cy="534905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268761"/>
            <a:ext cx="4011084" cy="41764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192873" indent="0">
              <a:buNone/>
              <a:defRPr sz="507"/>
            </a:lvl2pPr>
            <a:lvl3pPr marL="385744" indent="0">
              <a:buNone/>
              <a:defRPr sz="421"/>
            </a:lvl3pPr>
            <a:lvl4pPr marL="578616" indent="0">
              <a:buNone/>
              <a:defRPr sz="380"/>
            </a:lvl4pPr>
            <a:lvl5pPr marL="771487" indent="0">
              <a:buNone/>
              <a:defRPr sz="380"/>
            </a:lvl5pPr>
            <a:lvl6pPr marL="964359" indent="0">
              <a:buNone/>
              <a:defRPr sz="380"/>
            </a:lvl6pPr>
            <a:lvl7pPr marL="1157230" indent="0">
              <a:buNone/>
              <a:defRPr sz="380"/>
            </a:lvl7pPr>
            <a:lvl8pPr marL="1350102" indent="0">
              <a:buNone/>
              <a:defRPr sz="380"/>
            </a:lvl8pPr>
            <a:lvl9pPr marL="1542973" indent="0">
              <a:buNone/>
              <a:defRPr sz="3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8166939" y="6150505"/>
            <a:ext cx="2540000" cy="457200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2E6D2815-91A8-4AF6-8528-A9B73F732090}" type="slidenum">
              <a:rPr lang="en-US" altLang="en-US" sz="1200" smtClean="0"/>
              <a:pPr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96307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00417"/>
            <a:ext cx="1036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9829"/>
            <a:ext cx="10363200" cy="446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35360" y="6150505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0437FC1-92A0-4E46-9982-7E54B1DF6202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431704" y="615561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66939" y="6150505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A1BE60B-2979-4D14-98B0-FB4EC7278AB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/>
          <p:cNvSpPr/>
          <p:nvPr/>
        </p:nvSpPr>
        <p:spPr bwMode="auto">
          <a:xfrm>
            <a:off x="0" y="6028660"/>
            <a:ext cx="12192000" cy="82934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99" y="6002843"/>
            <a:ext cx="1645376" cy="834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87977" y="6028660"/>
            <a:ext cx="1053737" cy="8293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5" y="6081723"/>
            <a:ext cx="937817" cy="7189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0" y="6028660"/>
            <a:ext cx="12192000" cy="82934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99" y="6002843"/>
            <a:ext cx="1645376" cy="8342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6" y="6134901"/>
            <a:ext cx="830109" cy="642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1220048" y="6258411"/>
            <a:ext cx="1252761" cy="57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1050" b="0" kern="0" dirty="0" smtClean="0">
                <a:latin typeface="Proxima Nova Th" panose="02000506030000020004" pitchFamily="50" charset="0"/>
              </a:rPr>
              <a:t>Produced in collaboration with the GA</a:t>
            </a:r>
          </a:p>
        </p:txBody>
      </p:sp>
    </p:spTree>
    <p:extLst>
      <p:ext uri="{BB962C8B-B14F-4D97-AF65-F5344CB8AC3E}">
        <p14:creationId xmlns:p14="http://schemas.microsoft.com/office/powerpoint/2010/main" val="264111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5400">
          <a:solidFill>
            <a:schemeClr val="accent2"/>
          </a:solidFill>
          <a:latin typeface="Populaire" panose="02000603000000000000" pitchFamily="50" charset="0"/>
          <a:ea typeface="+mj-ea"/>
          <a:cs typeface="Populaire" panose="02000603000000000000" pitchFamily="50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56">
          <a:solidFill>
            <a:srgbClr val="6E7768"/>
          </a:solidFill>
          <a:latin typeface="Arial" charset="0"/>
          <a:ea typeface="ＭＳ Ｐゴシック" pitchFamily="1" charset="-128"/>
          <a:cs typeface="ＭＳ Ｐゴシック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56">
          <a:solidFill>
            <a:srgbClr val="6E7768"/>
          </a:solidFill>
          <a:latin typeface="Arial" charset="0"/>
          <a:ea typeface="ＭＳ Ｐゴシック" pitchFamily="1" charset="-128"/>
          <a:cs typeface="ＭＳ Ｐゴシック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56">
          <a:solidFill>
            <a:srgbClr val="6E7768"/>
          </a:solidFill>
          <a:latin typeface="Arial" charset="0"/>
          <a:ea typeface="ＭＳ Ｐゴシック" pitchFamily="1" charset="-128"/>
          <a:cs typeface="ＭＳ Ｐゴシック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56">
          <a:solidFill>
            <a:srgbClr val="6E7768"/>
          </a:solidFill>
          <a:latin typeface="Arial" charset="0"/>
          <a:ea typeface="ＭＳ Ｐゴシック" pitchFamily="1" charset="-128"/>
          <a:cs typeface="ＭＳ Ｐゴシック"/>
        </a:defRPr>
      </a:lvl5pPr>
      <a:lvl6pPr marL="192873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385744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578616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771487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144655" indent="-14465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Proxima Nova Alt Cn Rg" panose="02000506030000020004" pitchFamily="50" charset="0"/>
          <a:ea typeface="+mn-ea"/>
          <a:cs typeface="Proxima Nova Alt Cn Rg" panose="02000506030000020004" pitchFamily="50" charset="0"/>
        </a:defRPr>
      </a:lvl1pPr>
      <a:lvl2pPr marL="313417" indent="-120545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Proxima Nova Alt Cn Rg" panose="02000506030000020004" pitchFamily="50" charset="0"/>
          <a:ea typeface="+mn-ea"/>
          <a:cs typeface="Proxima Nova Alt Cn Rg" panose="02000506030000020004" pitchFamily="50" charset="0"/>
        </a:defRPr>
      </a:lvl2pPr>
      <a:lvl3pPr marL="482180" indent="-96436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Proxima Nova Alt Cn Rg" panose="02000506030000020004" pitchFamily="50" charset="0"/>
          <a:ea typeface="+mn-ea"/>
          <a:cs typeface="Proxima Nova Alt Cn Rg" panose="02000506030000020004" pitchFamily="50" charset="0"/>
        </a:defRPr>
      </a:lvl3pPr>
      <a:lvl4pPr marL="675051" indent="-96436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Proxima Nova Alt Cn Rg" panose="02000506030000020004" pitchFamily="50" charset="0"/>
          <a:ea typeface="+mn-ea"/>
          <a:cs typeface="Proxima Nova Alt Cn Rg" panose="02000506030000020004" pitchFamily="50" charset="0"/>
        </a:defRPr>
      </a:lvl4pPr>
      <a:lvl5pPr marL="867924" indent="-96436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Proxima Nova Alt Cn Rg" panose="02000506030000020004" pitchFamily="50" charset="0"/>
          <a:ea typeface="+mn-ea"/>
          <a:cs typeface="Proxima Nova Alt Cn Rg" panose="02000506030000020004" pitchFamily="50" charset="0"/>
        </a:defRPr>
      </a:lvl5pPr>
      <a:lvl6pPr marL="1060793" indent="-96436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6pPr>
      <a:lvl7pPr marL="1253667" indent="-96436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7pPr>
      <a:lvl8pPr marL="1446539" indent="-96436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8pPr>
      <a:lvl9pPr marL="1639410" indent="-96436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3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44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16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487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59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30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02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73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00417"/>
            <a:ext cx="1036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9829"/>
            <a:ext cx="10363200" cy="446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35360" y="6150505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0437FC1-92A0-4E46-9982-7E54B1DF6202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431704" y="615561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66939" y="6150505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A1BE60B-2979-4D14-98B0-FB4EC7278AB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/>
          <p:cNvSpPr/>
          <p:nvPr/>
        </p:nvSpPr>
        <p:spPr bwMode="auto">
          <a:xfrm>
            <a:off x="0" y="6028660"/>
            <a:ext cx="12192000" cy="82934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99" y="6002843"/>
            <a:ext cx="1645376" cy="834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87977" y="6028660"/>
            <a:ext cx="1053737" cy="8293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5" y="6081723"/>
            <a:ext cx="937817" cy="7189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0" y="6028660"/>
            <a:ext cx="12192000" cy="82934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99" y="6002843"/>
            <a:ext cx="1645376" cy="8342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6" y="6134901"/>
            <a:ext cx="830109" cy="642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1220048" y="6258411"/>
            <a:ext cx="1252761" cy="57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1050" b="0" kern="0" dirty="0" smtClean="0">
                <a:latin typeface="Proxima Nova Th" panose="02000506030000020004" pitchFamily="50" charset="0"/>
              </a:rPr>
              <a:t>Produced in collaboration with the GA</a:t>
            </a:r>
          </a:p>
        </p:txBody>
      </p:sp>
    </p:spTree>
    <p:extLst>
      <p:ext uri="{BB962C8B-B14F-4D97-AF65-F5344CB8AC3E}">
        <p14:creationId xmlns:p14="http://schemas.microsoft.com/office/powerpoint/2010/main" val="55719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5400">
          <a:solidFill>
            <a:schemeClr val="accent2"/>
          </a:solidFill>
          <a:latin typeface="Populaire" panose="02000603000000000000" pitchFamily="50" charset="0"/>
          <a:ea typeface="+mj-ea"/>
          <a:cs typeface="Populaire" panose="02000603000000000000" pitchFamily="50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56">
          <a:solidFill>
            <a:srgbClr val="6E7768"/>
          </a:solidFill>
          <a:latin typeface="Arial" charset="0"/>
          <a:ea typeface="ＭＳ Ｐゴシック" pitchFamily="1" charset="-128"/>
          <a:cs typeface="ＭＳ Ｐゴシック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56">
          <a:solidFill>
            <a:srgbClr val="6E7768"/>
          </a:solidFill>
          <a:latin typeface="Arial" charset="0"/>
          <a:ea typeface="ＭＳ Ｐゴシック" pitchFamily="1" charset="-128"/>
          <a:cs typeface="ＭＳ Ｐゴシック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56">
          <a:solidFill>
            <a:srgbClr val="6E7768"/>
          </a:solidFill>
          <a:latin typeface="Arial" charset="0"/>
          <a:ea typeface="ＭＳ Ｐゴシック" pitchFamily="1" charset="-128"/>
          <a:cs typeface="ＭＳ Ｐゴシック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56">
          <a:solidFill>
            <a:srgbClr val="6E7768"/>
          </a:solidFill>
          <a:latin typeface="Arial" charset="0"/>
          <a:ea typeface="ＭＳ Ｐゴシック" pitchFamily="1" charset="-128"/>
          <a:cs typeface="ＭＳ Ｐゴシック"/>
        </a:defRPr>
      </a:lvl5pPr>
      <a:lvl6pPr marL="192873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385744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578616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771487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144655" indent="-14465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Proxima Nova Alt Cn Rg" panose="02000506030000020004" pitchFamily="50" charset="0"/>
          <a:ea typeface="+mn-ea"/>
          <a:cs typeface="Proxima Nova Alt Cn Rg" panose="02000506030000020004" pitchFamily="50" charset="0"/>
        </a:defRPr>
      </a:lvl1pPr>
      <a:lvl2pPr marL="313417" indent="-120545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Proxima Nova Alt Cn Rg" panose="02000506030000020004" pitchFamily="50" charset="0"/>
          <a:ea typeface="+mn-ea"/>
          <a:cs typeface="Proxima Nova Alt Cn Rg" panose="02000506030000020004" pitchFamily="50" charset="0"/>
        </a:defRPr>
      </a:lvl2pPr>
      <a:lvl3pPr marL="482180" indent="-96436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Proxima Nova Alt Cn Rg" panose="02000506030000020004" pitchFamily="50" charset="0"/>
          <a:ea typeface="+mn-ea"/>
          <a:cs typeface="Proxima Nova Alt Cn Rg" panose="02000506030000020004" pitchFamily="50" charset="0"/>
        </a:defRPr>
      </a:lvl3pPr>
      <a:lvl4pPr marL="675051" indent="-96436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Proxima Nova Alt Cn Rg" panose="02000506030000020004" pitchFamily="50" charset="0"/>
          <a:ea typeface="+mn-ea"/>
          <a:cs typeface="Proxima Nova Alt Cn Rg" panose="02000506030000020004" pitchFamily="50" charset="0"/>
        </a:defRPr>
      </a:lvl4pPr>
      <a:lvl5pPr marL="867924" indent="-96436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Proxima Nova Alt Cn Rg" panose="02000506030000020004" pitchFamily="50" charset="0"/>
          <a:ea typeface="+mn-ea"/>
          <a:cs typeface="Proxima Nova Alt Cn Rg" panose="02000506030000020004" pitchFamily="50" charset="0"/>
        </a:defRPr>
      </a:lvl5pPr>
      <a:lvl6pPr marL="1060793" indent="-96436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6pPr>
      <a:lvl7pPr marL="1253667" indent="-96436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7pPr>
      <a:lvl8pPr marL="1446539" indent="-96436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8pPr>
      <a:lvl9pPr marL="1639410" indent="-96436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3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44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16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487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59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30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02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73" algn="l" defTabSz="38574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How do house builders meet local needs?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800" b="1" dirty="0" smtClean="0"/>
              <a:t>Lesson 3</a:t>
            </a:r>
            <a:endParaRPr lang="en-GB" sz="28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factors are explored to help decide how many and what sort of homes are needed?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8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Five aspects of Corby’s residential plan are </a:t>
            </a:r>
            <a:r>
              <a:rPr lang="en-GB" dirty="0" smtClean="0"/>
              <a:t>below…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07435" y="1375856"/>
            <a:ext cx="867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Proxima Nova Alt Cn Rg" panose="02000506030000020004" pitchFamily="50" charset="0"/>
              </a:rPr>
              <a:t>For each one, create a ‘so that’ statement that explains the impact of this on the town.</a:t>
            </a:r>
            <a:endParaRPr lang="en-GB" sz="2000" dirty="0">
              <a:latin typeface="Proxima Nova Alt Cn Rg" panose="02000506030000020004" pitchFamily="50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063951"/>
              </p:ext>
            </p:extLst>
          </p:nvPr>
        </p:nvGraphicFramePr>
        <p:xfrm>
          <a:off x="490194" y="2152540"/>
          <a:ext cx="11260470" cy="287533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753490"/>
                <a:gridCol w="3753490"/>
                <a:gridCol w="3753490"/>
              </a:tblGrid>
              <a:tr h="549026">
                <a:tc>
                  <a:txBody>
                    <a:bodyPr/>
                    <a:lstStyle/>
                    <a:p>
                      <a:r>
                        <a:rPr lang="en-GB" sz="1400" i="1" dirty="0" smtClean="0">
                          <a:latin typeface="Proxima Nova Cn Rg" panose="02000506030000020004" pitchFamily="50" charset="0"/>
                        </a:rPr>
                        <a:t>EXAMPLE: New opportunities will be identified to make the town centre a more</a:t>
                      </a:r>
                      <a:r>
                        <a:rPr lang="en-GB" sz="1400" i="1" baseline="0" dirty="0" smtClean="0">
                          <a:latin typeface="Proxima Nova Cn Rg" panose="02000506030000020004" pitchFamily="50" charset="0"/>
                        </a:rPr>
                        <a:t> attractive place to live…</a:t>
                      </a:r>
                      <a:endParaRPr lang="en-GB" sz="1400" i="1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smtClean="0">
                          <a:latin typeface="Proxima Nova Cn Rg" panose="02000506030000020004" pitchFamily="50" charset="0"/>
                        </a:rPr>
                        <a:t>…so that…</a:t>
                      </a:r>
                      <a:endParaRPr lang="en-GB" sz="1400" i="1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dirty="0" smtClean="0">
                          <a:latin typeface="Proxima Nova Cn Rg" panose="02000506030000020004" pitchFamily="50" charset="0"/>
                        </a:rPr>
                        <a:t>..the</a:t>
                      </a:r>
                      <a:r>
                        <a:rPr lang="en-GB" sz="1400" i="1" baseline="0" dirty="0" smtClean="0">
                          <a:latin typeface="Proxima Nova Cn Rg" panose="02000506030000020004" pitchFamily="50" charset="0"/>
                        </a:rPr>
                        <a:t> community isn’t undermined by migration from the older housing to more attractive areas.</a:t>
                      </a:r>
                      <a:endParaRPr lang="en-GB" sz="1400" i="1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</a:tr>
              <a:tr h="549026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Proxima Nova Cn Rg" panose="02000506030000020004" pitchFamily="50" charset="0"/>
                        </a:rPr>
                        <a:t>Run down areas of housing,</a:t>
                      </a:r>
                      <a:r>
                        <a:rPr lang="en-GB" sz="1400" baseline="0" dirty="0" smtClean="0">
                          <a:latin typeface="Proxima Nova Cn Rg" panose="02000506030000020004" pitchFamily="50" charset="0"/>
                        </a:rPr>
                        <a:t> caused by poor urban design and lack of investment, </a:t>
                      </a:r>
                      <a:r>
                        <a:rPr lang="en-GB" sz="1400" dirty="0" smtClean="0">
                          <a:latin typeface="Proxima Nova Cn Rg" panose="02000506030000020004" pitchFamily="50" charset="0"/>
                        </a:rPr>
                        <a:t>will be improved</a:t>
                      </a:r>
                      <a:r>
                        <a:rPr lang="en-GB" sz="1400" baseline="0" dirty="0" smtClean="0">
                          <a:latin typeface="Proxima Nova Cn Rg" panose="02000506030000020004" pitchFamily="50" charset="0"/>
                        </a:rPr>
                        <a:t> ….</a:t>
                      </a:r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Proxima Nova Cn Rg" panose="02000506030000020004" pitchFamily="50" charset="0"/>
                        </a:rPr>
                        <a:t>…..so that….</a:t>
                      </a:r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</a:tr>
              <a:tr h="496735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Proxima Nova Cn Rg" panose="02000506030000020004" pitchFamily="50" charset="0"/>
                        </a:rPr>
                        <a:t>Several brownfield sites have been identified…</a:t>
                      </a:r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Proxima Nova Cn Rg" panose="02000506030000020004" pitchFamily="50" charset="0"/>
                        </a:rPr>
                        <a:t>….so that…..</a:t>
                      </a:r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</a:tr>
              <a:tr h="549026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Proxima Nova Cn Rg" panose="02000506030000020004" pitchFamily="50" charset="0"/>
                        </a:rPr>
                        <a:t>New homes will be evenly spread</a:t>
                      </a:r>
                      <a:r>
                        <a:rPr lang="en-GB" sz="1400" baseline="0" dirty="0" smtClean="0">
                          <a:latin typeface="Proxima Nova Cn Rg" panose="02000506030000020004" pitchFamily="50" charset="0"/>
                        </a:rPr>
                        <a:t> throughout Corby..</a:t>
                      </a:r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Proxima Nova Cn Rg" panose="02000506030000020004" pitchFamily="50" charset="0"/>
                        </a:rPr>
                        <a:t>….so that…..</a:t>
                      </a:r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</a:tr>
              <a:tr h="549026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Proxima Nova Cn Rg" panose="02000506030000020004" pitchFamily="50" charset="0"/>
                        </a:rPr>
                        <a:t>Greenfield sites</a:t>
                      </a:r>
                      <a:r>
                        <a:rPr lang="en-GB" sz="1400" baseline="0" dirty="0" smtClean="0">
                          <a:latin typeface="Proxima Nova Cn Rg" panose="02000506030000020004" pitchFamily="50" charset="0"/>
                        </a:rPr>
                        <a:t> have received planning permission and will be used to create low density housing…</a:t>
                      </a:r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Proxima Nova Cn Rg" panose="02000506030000020004" pitchFamily="50" charset="0"/>
                        </a:rPr>
                        <a:t>…so that….</a:t>
                      </a:r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Proxima Nova Cn Rg" panose="02000506030000020004" pitchFamily="5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0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462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 at the following data...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618186" y="1583703"/>
            <a:ext cx="1936478" cy="288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GB" dirty="0">
                <a:latin typeface="Proxima Nova Alt Cn Rg" panose="02000506030000020004" pitchFamily="50" charset="0"/>
              </a:rPr>
              <a:t>Write: </a:t>
            </a:r>
            <a:endParaRPr lang="en-GB" dirty="0" smtClean="0">
              <a:latin typeface="Proxima Nova Alt Cn Rg" panose="02000506030000020004" pitchFamily="50" charset="0"/>
            </a:endParaRPr>
          </a:p>
          <a:p>
            <a:endParaRPr lang="en-GB" dirty="0">
              <a:latin typeface="Proxima Nova Alt Cn Rg" panose="02000506030000020004" pitchFamily="50" charset="0"/>
            </a:endParaRPr>
          </a:p>
          <a:p>
            <a:r>
              <a:rPr lang="en-GB" dirty="0" smtClean="0">
                <a:latin typeface="Proxima Nova Alt Cn Rg" panose="02000506030000020004" pitchFamily="50" charset="0"/>
              </a:rPr>
              <a:t>If </a:t>
            </a:r>
            <a:r>
              <a:rPr lang="en-GB" dirty="0">
                <a:latin typeface="Proxima Nova Alt Cn Rg" panose="02000506030000020004" pitchFamily="50" charset="0"/>
              </a:rPr>
              <a:t>you were a </a:t>
            </a:r>
            <a:r>
              <a:rPr lang="en-GB" dirty="0" smtClean="0">
                <a:latin typeface="Proxima Nova Alt Cn Rg" panose="02000506030000020004" pitchFamily="50" charset="0"/>
              </a:rPr>
              <a:t>house builder, </a:t>
            </a:r>
            <a:r>
              <a:rPr lang="en-GB" dirty="0">
                <a:latin typeface="Proxima Nova Alt Cn Rg" panose="02000506030000020004" pitchFamily="50" charset="0"/>
              </a:rPr>
              <a:t>what type of homes would you build here? </a:t>
            </a:r>
            <a:endParaRPr lang="en-GB" dirty="0" smtClean="0">
              <a:latin typeface="Proxima Nova Alt Cn Rg" panose="02000506030000020004" pitchFamily="50" charset="0"/>
            </a:endParaRPr>
          </a:p>
          <a:p>
            <a:endParaRPr lang="en-GB" dirty="0">
              <a:latin typeface="Proxima Nova Alt Cn Rg" panose="02000506030000020004" pitchFamily="50" charset="0"/>
            </a:endParaRPr>
          </a:p>
          <a:p>
            <a:r>
              <a:rPr lang="en-GB" dirty="0" smtClean="0">
                <a:latin typeface="Proxima Nova Alt Cn Rg" panose="02000506030000020004" pitchFamily="50" charset="0"/>
              </a:rPr>
              <a:t>Why</a:t>
            </a:r>
            <a:r>
              <a:rPr lang="en-GB" dirty="0">
                <a:latin typeface="Proxima Nova Alt Cn Rg" panose="02000506030000020004" pitchFamily="50" charset="0"/>
              </a:rPr>
              <a:t>? </a:t>
            </a:r>
            <a:endParaRPr lang="en-GB" dirty="0" smtClean="0">
              <a:latin typeface="Proxima Nova Alt Cn Rg" panose="02000506030000020004" pitchFamily="50" charset="0"/>
            </a:endParaRPr>
          </a:p>
          <a:p>
            <a:endParaRPr lang="en-GB" dirty="0">
              <a:latin typeface="Proxima Nova Alt Cn Rg" panose="02000506030000020004" pitchFamily="50" charset="0"/>
            </a:endParaRPr>
          </a:p>
          <a:p>
            <a:r>
              <a:rPr lang="en-GB" dirty="0" smtClean="0">
                <a:latin typeface="Proxima Nova Alt Cn Rg" panose="02000506030000020004" pitchFamily="50" charset="0"/>
              </a:rPr>
              <a:t>Refer </a:t>
            </a:r>
            <a:r>
              <a:rPr lang="en-GB" dirty="0">
                <a:latin typeface="Proxima Nova Alt Cn Rg" panose="02000506030000020004" pitchFamily="50" charset="0"/>
              </a:rPr>
              <a:t>to data in your answer.</a:t>
            </a:r>
            <a:endParaRPr lang="en-GB" kern="0" dirty="0" smtClean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21572652"/>
              </p:ext>
            </p:extLst>
          </p:nvPr>
        </p:nvGraphicFramePr>
        <p:xfrm>
          <a:off x="2554664" y="1210442"/>
          <a:ext cx="9219038" cy="466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140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But, it’s not a simple formula…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7435" y="1303023"/>
            <a:ext cx="1123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roxima Nova Alt Cn Rg" panose="02000506030000020004" pitchFamily="50" charset="0"/>
              </a:rPr>
              <a:t>Andrew </a:t>
            </a:r>
            <a:r>
              <a:rPr lang="en-GB" sz="2400" dirty="0">
                <a:latin typeface="Proxima Nova Alt Cn Rg" panose="02000506030000020004" pitchFamily="50" charset="0"/>
              </a:rPr>
              <a:t>Whitaker, Planning Director at the Home Builders Federation, explains:</a:t>
            </a:r>
          </a:p>
        </p:txBody>
      </p:sp>
      <p:pic>
        <p:nvPicPr>
          <p:cNvPr id="5" name="Picture 2" descr="https://pbs.twimg.com/profile_images/1115138393/HBF-LOGO-SQUARED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227" y="4725017"/>
            <a:ext cx="963152" cy="96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4894420" y="2109228"/>
            <a:ext cx="6476215" cy="298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i="1" kern="0" dirty="0">
                <a:latin typeface="Proxima Nova Alt Cn Rg" panose="02000506030000020004" pitchFamily="50" charset="0"/>
              </a:rPr>
              <a:t> </a:t>
            </a:r>
            <a:r>
              <a:rPr lang="en-GB" i="1" kern="0" dirty="0" smtClean="0">
                <a:latin typeface="Proxima Nova Alt Cn Rg" panose="02000506030000020004" pitchFamily="50" charset="0"/>
              </a:rPr>
              <a:t>  House </a:t>
            </a:r>
            <a:r>
              <a:rPr lang="en-GB" i="1" kern="0" dirty="0">
                <a:latin typeface="Proxima Nova Alt Cn Rg" panose="02000506030000020004" pitchFamily="50" charset="0"/>
              </a:rPr>
              <a:t>builders will, using analysis of existing household types, </a:t>
            </a:r>
            <a:r>
              <a:rPr lang="en-GB" i="1" kern="0" dirty="0" smtClean="0">
                <a:latin typeface="Proxima Nova Alt Cn Rg" panose="02000506030000020004" pitchFamily="50" charset="0"/>
              </a:rPr>
              <a:t>work out </a:t>
            </a:r>
            <a:r>
              <a:rPr lang="en-GB" i="1" kern="0" dirty="0">
                <a:latin typeface="Proxima Nova Alt Cn Rg" panose="02000506030000020004" pitchFamily="50" charset="0"/>
              </a:rPr>
              <a:t>what their customer base could look like in a particular area and what sort of homes they will therefore want to buy. Furthermore, developers would also look at the existing </a:t>
            </a:r>
            <a:r>
              <a:rPr lang="en-GB" i="1" kern="0" dirty="0" smtClean="0">
                <a:latin typeface="Proxima Nova Alt Cn Rg" panose="02000506030000020004" pitchFamily="50" charset="0"/>
              </a:rPr>
              <a:t>stock (homes) </a:t>
            </a:r>
            <a:r>
              <a:rPr lang="en-GB" i="1" kern="0" dirty="0">
                <a:latin typeface="Proxima Nova Alt Cn Rg" panose="02000506030000020004" pitchFamily="50" charset="0"/>
              </a:rPr>
              <a:t>within an area and would see if there were any obvious gaps </a:t>
            </a:r>
            <a:r>
              <a:rPr lang="en-GB" i="1" kern="0" dirty="0" smtClean="0">
                <a:latin typeface="Proxima Nova Alt Cn Rg" panose="02000506030000020004" pitchFamily="50" charset="0"/>
              </a:rPr>
              <a:t>in terms of “need” </a:t>
            </a:r>
            <a:r>
              <a:rPr lang="en-GB" i="1" kern="0" dirty="0">
                <a:latin typeface="Proxima Nova Alt Cn Rg" panose="02000506030000020004" pitchFamily="50" charset="0"/>
              </a:rPr>
              <a:t>and </a:t>
            </a:r>
            <a:r>
              <a:rPr lang="en-GB" i="1" kern="0" dirty="0" smtClean="0">
                <a:latin typeface="Proxima Nova Alt Cn Rg" panose="02000506030000020004" pitchFamily="50" charset="0"/>
              </a:rPr>
              <a:t>“supply”.</a:t>
            </a:r>
            <a:endParaRPr lang="en-GB" i="1" kern="0" dirty="0">
              <a:latin typeface="Proxima Nova Alt Cn Rg" panose="02000506030000020004" pitchFamily="50" charset="0"/>
            </a:endParaRPr>
          </a:p>
          <a:p>
            <a:endParaRPr lang="en-GB" i="1" kern="0" dirty="0">
              <a:latin typeface="Proxima Nova Alt Cn Rg" panose="02000506030000020004" pitchFamily="50" charset="0"/>
            </a:endParaRPr>
          </a:p>
          <a:p>
            <a:r>
              <a:rPr lang="en-GB" i="1" kern="0" dirty="0">
                <a:latin typeface="Proxima Nova Alt Cn Rg" panose="02000506030000020004" pitchFamily="50" charset="0"/>
              </a:rPr>
              <a:t>“For example, if there are lots of small terraced houses in an area then a developer might say – the area attracts people who want smaller dwellings so I’ll build some of those or they might say there’s a shortage of larger dwellings so I’ll build some of those</a:t>
            </a:r>
            <a:r>
              <a:rPr lang="en-GB" i="1" kern="0" dirty="0" smtClean="0">
                <a:latin typeface="Proxima Nova Alt Cn Rg" panose="02000506030000020004" pitchFamily="50" charset="0"/>
              </a:rPr>
              <a:t>.</a:t>
            </a:r>
            <a:endParaRPr lang="en-GB" i="1" kern="0" dirty="0">
              <a:latin typeface="Proxima Nova Alt Cn Rg" panose="02000506030000020004" pitchFamily="50" charset="0"/>
            </a:endParaRPr>
          </a:p>
          <a:p>
            <a:endParaRPr lang="en-GB" kern="0" dirty="0" smtClean="0">
              <a:latin typeface="Proxima Nova Alt Cn Rg" panose="02000506030000020004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3433" r="-287" b="29609"/>
          <a:stretch/>
        </p:blipFill>
        <p:spPr>
          <a:xfrm>
            <a:off x="1120134" y="1980998"/>
            <a:ext cx="3436375" cy="3451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 bwMode="auto">
          <a:xfrm>
            <a:off x="4556509" y="1824092"/>
            <a:ext cx="806245" cy="57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8000" i="1" kern="0" dirty="0">
                <a:latin typeface="Proxima Nova Alt Cn Rg" panose="02000506030000020004" pitchFamily="50" charset="0"/>
              </a:rPr>
              <a:t>“</a:t>
            </a:r>
            <a:endParaRPr lang="en-GB" sz="8000" kern="0" dirty="0" smtClean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8833457" y="4527255"/>
            <a:ext cx="806245" cy="57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8000" i="1" kern="0" dirty="0" smtClean="0">
                <a:latin typeface="Proxima Nova Alt Cn Rg" panose="02000506030000020004" pitchFamily="50" charset="0"/>
              </a:rPr>
              <a:t>”</a:t>
            </a:r>
            <a:endParaRPr lang="en-GB" sz="8000" kern="0" dirty="0" smtClean="0"/>
          </a:p>
        </p:txBody>
      </p:sp>
    </p:spTree>
    <p:extLst>
      <p:ext uri="{BB962C8B-B14F-4D97-AF65-F5344CB8AC3E}">
        <p14:creationId xmlns:p14="http://schemas.microsoft.com/office/powerpoint/2010/main" val="8600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 at the Venn diagram below…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07435" y="1072399"/>
            <a:ext cx="6706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roxima Nova Alt Cn Rg" panose="02000506030000020004" pitchFamily="50" charset="0"/>
              </a:rPr>
              <a:t>Record factors that influence the decision of where to build new houses. </a:t>
            </a:r>
            <a:endParaRPr lang="en-GB" sz="2400" dirty="0">
              <a:latin typeface="Proxima Nova Alt Cn Rg" panose="02000506030000020004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7435" y="2380449"/>
            <a:ext cx="3294071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Proxima Nova Alt Cn Rg" panose="02000506030000020004" pitchFamily="50" charset="0"/>
              </a:rPr>
              <a:t>Help!</a:t>
            </a:r>
          </a:p>
          <a:p>
            <a:endParaRPr lang="en-GB" dirty="0">
              <a:latin typeface="Proxima Nova Alt Cn Rg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latin typeface="Proxima Nova Alt Cn Rg" panose="02000506030000020004" pitchFamily="50" charset="0"/>
              </a:rPr>
              <a:t>Social = people and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latin typeface="Proxima Nova Alt Cn Rg" panose="02000506030000020004" pitchFamily="50" charset="0"/>
              </a:rPr>
              <a:t>Economic = Jobs and money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latin typeface="Proxima Nova Alt Cn Rg" panose="02000506030000020004" pitchFamily="50" charset="0"/>
              </a:rPr>
              <a:t>Environmental = the built and natural environment</a:t>
            </a:r>
          </a:p>
          <a:p>
            <a:endParaRPr lang="en-GB" dirty="0">
              <a:latin typeface="Proxima Nova Alt Cn Rg" panose="02000506030000020004" pitchFamily="50" charset="0"/>
            </a:endParaRPr>
          </a:p>
          <a:p>
            <a:r>
              <a:rPr lang="en-GB" dirty="0" smtClean="0">
                <a:latin typeface="Proxima Nova Alt Cn Rg" panose="02000506030000020004" pitchFamily="50" charset="0"/>
              </a:rPr>
              <a:t>You may find it useful to search your local newspaper’s website for housing stories.</a:t>
            </a:r>
            <a:endParaRPr lang="en-GB" dirty="0">
              <a:latin typeface="Proxima Nova Alt Cn Rg" panose="02000506030000020004" pitchFamily="50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41942527"/>
              </p:ext>
            </p:extLst>
          </p:nvPr>
        </p:nvGraphicFramePr>
        <p:xfrm>
          <a:off x="3440784" y="1098423"/>
          <a:ext cx="8371002" cy="4706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28347" y="2380449"/>
            <a:ext cx="127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latin typeface="Proxima Nova Alt Cn Rg" panose="02000506030000020004" pitchFamily="50" charset="0"/>
              </a:rPr>
              <a:t>e.g. are there enough schools in the area?</a:t>
            </a:r>
            <a:endParaRPr lang="en-GB" sz="1000" i="1" dirty="0">
              <a:latin typeface="Proxima Nova Alt Cn Rg" panose="0200050603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1509" y="4602635"/>
            <a:ext cx="1544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latin typeface="Proxima Nova Alt Cn Rg" panose="02000506030000020004" pitchFamily="50" charset="0"/>
              </a:rPr>
              <a:t>e.g. are the existing houses run down and in poor condition?</a:t>
            </a:r>
            <a:endParaRPr lang="en-GB" sz="1000" i="1" dirty="0">
              <a:latin typeface="Proxima Nova Alt Cn Rg" panose="02000506030000020004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03355" y="4602635"/>
            <a:ext cx="1275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latin typeface="Proxima Nova Alt Cn Rg" panose="02000506030000020004" pitchFamily="50" charset="0"/>
              </a:rPr>
              <a:t>e.g. what’s the average house price in the area?</a:t>
            </a:r>
            <a:endParaRPr lang="en-GB" sz="1000" i="1" dirty="0">
              <a:latin typeface="Proxima Nova Alt Cn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Describe the location </a:t>
            </a:r>
            <a:r>
              <a:rPr lang="en-GB" dirty="0" smtClean="0"/>
              <a:t>of Corby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95" y="1150669"/>
            <a:ext cx="5678500" cy="419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470" y="1291645"/>
            <a:ext cx="4375191" cy="3545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 bwMode="auto">
          <a:xfrm>
            <a:off x="1007435" y="5420413"/>
            <a:ext cx="2680973" cy="22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r>
              <a:rPr lang="en-GB" kern="0" dirty="0" smtClean="0">
                <a:latin typeface="Proxima Nova Alt Cn Rg" panose="02000506030000020004" pitchFamily="50" charset="0"/>
              </a:rPr>
              <a:t>Image courtesy of Bing Maps.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7182470" y="5013964"/>
            <a:ext cx="2680973" cy="22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r>
              <a:rPr lang="en-GB" kern="0" dirty="0" smtClean="0">
                <a:latin typeface="Proxima Nova Alt Cn Rg" panose="02000506030000020004" pitchFamily="50" charset="0"/>
              </a:rPr>
              <a:t>Image courtesy of Google Earth.</a:t>
            </a:r>
          </a:p>
        </p:txBody>
      </p:sp>
    </p:spTree>
    <p:extLst>
      <p:ext uri="{BB962C8B-B14F-4D97-AF65-F5344CB8AC3E}">
        <p14:creationId xmlns:p14="http://schemas.microsoft.com/office/powerpoint/2010/main" val="6776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challenge for Corby…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07435" y="1062178"/>
            <a:ext cx="3803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roxima Nova Alt Cn Rg" panose="02000506030000020004" pitchFamily="50" charset="0"/>
              </a:rPr>
              <a:t>Corby has one of the fastest growing populations in the UK.  Rather than see this as a problem, the local council see it as an opportunity.  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1007435" y="3595058"/>
            <a:ext cx="3803118" cy="6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GB" sz="2000" dirty="0">
                <a:latin typeface="Proxima Nova Alt Cn Rg" panose="02000506030000020004" pitchFamily="50" charset="0"/>
              </a:rPr>
              <a:t>Look at the following opportunities identified:</a:t>
            </a:r>
          </a:p>
          <a:p>
            <a:endParaRPr lang="en-GB" kern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553" y="1062178"/>
            <a:ext cx="6560081" cy="4865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7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-98323" y="0"/>
            <a:ext cx="12290323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GB" kern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0" y="61913"/>
            <a:ext cx="10363200" cy="8969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challenge for Corby…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79" y="-89979"/>
            <a:ext cx="9489765" cy="70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5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Regenerating Corby…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07435" y="1104130"/>
            <a:ext cx="4290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roxima Nova Alt Cn Rg" panose="02000506030000020004" pitchFamily="50" charset="0"/>
              </a:rPr>
              <a:t>It is important when regenerating Corby that all of the elements work together:</a:t>
            </a:r>
            <a:endParaRPr lang="en-GB" sz="2400" dirty="0">
              <a:latin typeface="Proxima Nova Alt Cn Rg" panose="02000506030000020004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7435" y="2776954"/>
            <a:ext cx="325019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latin typeface="Proxima Nova Alt Cn Rg" panose="02000506030000020004" pitchFamily="50" charset="0"/>
              </a:rPr>
              <a:t>“There aren’t too many people in the UK; the country is </a:t>
            </a:r>
            <a:r>
              <a:rPr lang="en-GB" sz="2000" b="1" i="1" dirty="0" smtClean="0">
                <a:latin typeface="Proxima Nova Alt Cn Rg" panose="02000506030000020004" pitchFamily="50" charset="0"/>
              </a:rPr>
              <a:t>not</a:t>
            </a:r>
            <a:r>
              <a:rPr lang="en-GB" sz="2000" i="1" dirty="0" smtClean="0">
                <a:latin typeface="Proxima Nova Alt Cn Rg" panose="02000506030000020004" pitchFamily="50" charset="0"/>
              </a:rPr>
              <a:t> full. However, poor investment in services is the problem.”</a:t>
            </a:r>
          </a:p>
          <a:p>
            <a:r>
              <a:rPr lang="en-GB" sz="1400" dirty="0" smtClean="0">
                <a:solidFill>
                  <a:schemeClr val="accent2"/>
                </a:solidFill>
                <a:latin typeface="Proxima Nova Alt Cn Rg" panose="02000506030000020004" pitchFamily="50" charset="0"/>
              </a:rPr>
              <a:t>BBC Question Time comment</a:t>
            </a:r>
            <a:endParaRPr lang="en-GB" sz="1400" dirty="0">
              <a:solidFill>
                <a:schemeClr val="accent2"/>
              </a:solidFill>
              <a:latin typeface="Proxima Nova Alt Cn Rg" panose="02000506030000020004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095" y="1074634"/>
            <a:ext cx="5780540" cy="487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0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residential strategy for Corby…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007435" y="1083958"/>
            <a:ext cx="3172905" cy="203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2400" dirty="0">
                <a:latin typeface="Proxima Nova Alt Cn Rg" panose="02000506030000020004" pitchFamily="50" charset="0"/>
              </a:rPr>
              <a:t>Corby’s population is expected to grow by over </a:t>
            </a:r>
            <a:r>
              <a:rPr lang="en-GB" sz="2400" b="1" dirty="0">
                <a:latin typeface="Proxima Nova Alt Cn Rg" panose="02000506030000020004" pitchFamily="50" charset="0"/>
              </a:rPr>
              <a:t>47,000 people </a:t>
            </a:r>
            <a:r>
              <a:rPr lang="en-GB" sz="2400" dirty="0">
                <a:latin typeface="Proxima Nova Alt Cn Rg" panose="02000506030000020004" pitchFamily="50" charset="0"/>
              </a:rPr>
              <a:t>with around </a:t>
            </a:r>
            <a:r>
              <a:rPr lang="en-GB" sz="2400" b="1" dirty="0">
                <a:latin typeface="Proxima Nova Alt Cn Rg" panose="02000506030000020004" pitchFamily="50" charset="0"/>
              </a:rPr>
              <a:t>2.3 people </a:t>
            </a:r>
            <a:r>
              <a:rPr lang="en-GB" sz="2400" dirty="0">
                <a:latin typeface="Proxima Nova Alt Cn Rg" panose="02000506030000020004" pitchFamily="50" charset="0"/>
              </a:rPr>
              <a:t>living per </a:t>
            </a:r>
            <a:r>
              <a:rPr lang="en-GB" sz="2400" dirty="0" smtClean="0">
                <a:latin typeface="Proxima Nova Alt Cn Rg" panose="02000506030000020004" pitchFamily="50" charset="0"/>
              </a:rPr>
              <a:t>household.</a:t>
            </a:r>
            <a:endParaRPr lang="en-GB" sz="2400" dirty="0">
              <a:latin typeface="Proxima Nova Alt Cn Rg" panose="02000506030000020004" pitchFamily="50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07435" y="3480723"/>
            <a:ext cx="3036664" cy="131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2000" dirty="0" smtClean="0">
                <a:latin typeface="Proxima Nova Alt Cn Rg" panose="02000506030000020004" pitchFamily="50" charset="0"/>
              </a:rPr>
              <a:t>Thinking about what you know already, how </a:t>
            </a:r>
            <a:r>
              <a:rPr lang="en-GB" sz="2000" dirty="0">
                <a:latin typeface="Proxima Nova Alt Cn Rg" panose="02000506030000020004" pitchFamily="50" charset="0"/>
              </a:rPr>
              <a:t>many new homes </a:t>
            </a:r>
            <a:r>
              <a:rPr lang="en-GB" sz="2000" dirty="0" smtClean="0">
                <a:latin typeface="Proxima Nova Alt Cn Rg" panose="02000506030000020004" pitchFamily="50" charset="0"/>
              </a:rPr>
              <a:t>do you think </a:t>
            </a:r>
            <a:r>
              <a:rPr lang="en-GB" sz="2000" dirty="0">
                <a:latin typeface="Proxima Nova Alt Cn Rg" panose="02000506030000020004" pitchFamily="50" charset="0"/>
              </a:rPr>
              <a:t>Corby </a:t>
            </a:r>
            <a:r>
              <a:rPr lang="en-GB" sz="2000" dirty="0" smtClean="0">
                <a:latin typeface="Proxima Nova Alt Cn Rg" panose="02000506030000020004" pitchFamily="50" charset="0"/>
              </a:rPr>
              <a:t>needs?</a:t>
            </a:r>
            <a:endParaRPr lang="en-GB" sz="2000" kern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40" y="1083958"/>
            <a:ext cx="7190295" cy="479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5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ILLSTHEME">
  <a:themeElements>
    <a:clrScheme name="CareersColours">
      <a:dk1>
        <a:srgbClr val="17444F"/>
      </a:dk1>
      <a:lt1>
        <a:srgbClr val="FFFFFF"/>
      </a:lt1>
      <a:dk2>
        <a:srgbClr val="1EACD0"/>
      </a:dk2>
      <a:lt2>
        <a:srgbClr val="A7A9AB"/>
      </a:lt2>
      <a:accent1>
        <a:srgbClr val="17444F"/>
      </a:accent1>
      <a:accent2>
        <a:srgbClr val="CB4157"/>
      </a:accent2>
      <a:accent3>
        <a:srgbClr val="EAC756"/>
      </a:accent3>
      <a:accent4>
        <a:srgbClr val="E27153"/>
      </a:accent4>
      <a:accent5>
        <a:srgbClr val="98CCDB"/>
      </a:accent5>
      <a:accent6>
        <a:srgbClr val="A7A9AB"/>
      </a:accent6>
      <a:hlink>
        <a:srgbClr val="CB4157"/>
      </a:hlink>
      <a:folHlink>
        <a:srgbClr val="98CC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  <a:normAutofit/>
      </a:bodyPr>
      <a:lstStyle>
        <a:defPPr>
          <a:defRPr kern="0"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ARRES_TEMPLATE_WIDESCREEN.potx" id="{AE72B12E-2B79-4040-9BA4-D3FE9F55B66F}" vid="{E1BAB0CE-ED0D-4576-AEAF-3832295C1BF9}"/>
    </a:ext>
  </a:extLst>
</a:theme>
</file>

<file path=ppt/theme/theme2.xml><?xml version="1.0" encoding="utf-8"?>
<a:theme xmlns:a="http://schemas.openxmlformats.org/drawingml/2006/main" name="1_SKILLSTHEME">
  <a:themeElements>
    <a:clrScheme name="CareersColours">
      <a:dk1>
        <a:srgbClr val="17444F"/>
      </a:dk1>
      <a:lt1>
        <a:srgbClr val="FFFFFF"/>
      </a:lt1>
      <a:dk2>
        <a:srgbClr val="1EACD0"/>
      </a:dk2>
      <a:lt2>
        <a:srgbClr val="A7A9AB"/>
      </a:lt2>
      <a:accent1>
        <a:srgbClr val="17444F"/>
      </a:accent1>
      <a:accent2>
        <a:srgbClr val="CB4157"/>
      </a:accent2>
      <a:accent3>
        <a:srgbClr val="EAC756"/>
      </a:accent3>
      <a:accent4>
        <a:srgbClr val="E27153"/>
      </a:accent4>
      <a:accent5>
        <a:srgbClr val="98CCDB"/>
      </a:accent5>
      <a:accent6>
        <a:srgbClr val="A7A9AB"/>
      </a:accent6>
      <a:hlink>
        <a:srgbClr val="CB4157"/>
      </a:hlink>
      <a:folHlink>
        <a:srgbClr val="98CCDB"/>
      </a:folHlink>
    </a:clrScheme>
    <a:fontScheme name="CAREERS FONTS">
      <a:majorFont>
        <a:latin typeface="Populaire"/>
        <a:ea typeface=""/>
        <a:cs typeface=""/>
      </a:majorFont>
      <a:minorFont>
        <a:latin typeface="Proxima Nova Alt Cn Rg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  <a:normAutofit/>
      </a:bodyPr>
      <a:lstStyle>
        <a:defPPr>
          <a:defRPr kern="0"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KILLSTHEME" id="{736CD9E7-E9B2-4E9A-8EB1-602370C0C041}" vid="{F44626D4-7734-42C0-9AD5-5AF02E6E51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CARRES_TEMPLATE_WIDESCREEN</Template>
  <TotalTime>1459</TotalTime>
  <Words>594</Words>
  <Application>Microsoft Office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Populaire</vt:lpstr>
      <vt:lpstr>Proxima Nova Rg</vt:lpstr>
      <vt:lpstr>ＭＳ Ｐゴシック</vt:lpstr>
      <vt:lpstr>Proxima Nova Cn Rg</vt:lpstr>
      <vt:lpstr>Calibri</vt:lpstr>
      <vt:lpstr>Proxima Nova Alt Cn Rg</vt:lpstr>
      <vt:lpstr>Arial</vt:lpstr>
      <vt:lpstr>Proxima Nova Th</vt:lpstr>
      <vt:lpstr>SKILLSTHEME</vt:lpstr>
      <vt:lpstr>1_SKILLSTHEME</vt:lpstr>
      <vt:lpstr>How do house builders meet local needs?</vt:lpstr>
      <vt:lpstr>Look at the following data...</vt:lpstr>
      <vt:lpstr>But, it’s not a simple formula…</vt:lpstr>
      <vt:lpstr>Look at the Venn diagram below…</vt:lpstr>
      <vt:lpstr>Describe the location of Corby</vt:lpstr>
      <vt:lpstr>The challenge for Corby…</vt:lpstr>
      <vt:lpstr>The challenge for Corby…</vt:lpstr>
      <vt:lpstr>Regenerating Corby…</vt:lpstr>
      <vt:lpstr>The residential strategy for Corby…</vt:lpstr>
      <vt:lpstr>Five aspects of Corby’s residential plan are below…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Rogers</dc:creator>
  <cp:lastModifiedBy>Catherine Wilson</cp:lastModifiedBy>
  <cp:revision>37</cp:revision>
  <dcterms:created xsi:type="dcterms:W3CDTF">2015-05-25T09:49:30Z</dcterms:created>
  <dcterms:modified xsi:type="dcterms:W3CDTF">2015-06-18T11:26:42Z</dcterms:modified>
</cp:coreProperties>
</file>