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5" r:id="rId9"/>
    <p:sldId id="264" r:id="rId10"/>
    <p:sldId id="260" r:id="rId11"/>
    <p:sldId id="257" r:id="rId12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5"/>
    </p:embeddedFont>
    <p:embeddedFont>
      <p:font typeface="Proxima Nova Rg" panose="02000506030000020004" pitchFamily="50" charset="0"/>
      <p:bold r:id="rId16"/>
      <p:boldItalic r:id="rId17"/>
    </p:embeddedFont>
    <p:embeddedFont>
      <p:font typeface="Populaire" panose="02000603000000000000" pitchFamily="50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roxima Nova Cn Rg" panose="02000506030000020004" pitchFamily="50" charset="0"/>
      <p:regular r:id="rId23"/>
      <p:bold r:id="rId24"/>
      <p:italic r:id="rId25"/>
      <p:boldItalic r:id="rId26"/>
    </p:embeddedFont>
    <p:embeddedFont>
      <p:font typeface="Proxima Nova Alt Cn Rg" panose="02000506030000020004" pitchFamily="50" charset="0"/>
      <p:regular r:id="rId27"/>
      <p:bold r:id="rId28"/>
      <p:italic r:id="rId29"/>
      <p:boldItalic r:id="rId30"/>
    </p:embeddedFont>
    <p:embeddedFont>
      <p:font typeface="Proxima Nova Th" panose="02000506030000020004" pitchFamily="50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32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5775F-0701-4B99-BF83-A1A2743C8F91}" type="datetimeFigureOut">
              <a:rPr lang="en-GB" smtClean="0"/>
              <a:t>22/04/2015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B2D50-F28F-423B-A614-01E1524D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28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E23CC-C8EE-413C-ADD2-AD5E3D5EEBF1}" type="datetimeFigureOut">
              <a:rPr lang="en-GB" smtClean="0"/>
              <a:t>22/04/2015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26B2B-F512-4FEB-9ABC-27C4EBF03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5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</a:t>
            </a:r>
            <a:r>
              <a:rPr lang="en-GB" baseline="0" dirty="0" smtClean="0"/>
              <a:t> http://www.ons.gov.uk/ons/rel/migration1/long-term-international-migration/2013/index.html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3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Source: http://www.ons.gov.uk/ons/dcp171778_315652.pdf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73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Map 1: http://www.ons.gov.uk/ons/dcp171778_292378.pdf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Map 2: http://www.ons.gov.uk/ons/dcp171778_368416.pdf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Source:</a:t>
            </a:r>
            <a:r>
              <a:rPr lang="en-GB" baseline="0" dirty="0" smtClean="0"/>
              <a:t> http://www.neighbourhood.statistics.gov.uk/HTMLDocs/dvc25/#sty=true&amp;flow=flow0&amp;period=2&amp;fix=E06000043&amp;view=362.5,118.75,325,317.5&amp;tr=-39.6610107421875,-118.43222045898438&amp;sc=1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0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homebuildcareer" TargetMode="External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housebuildingcareers" TargetMode="External"/><Relationship Id="rId10" Type="http://schemas.openxmlformats.org/officeDocument/2006/relationships/hyperlink" Target="http://www.geography.org.uk/" TargetMode="External"/><Relationship Id="rId4" Type="http://schemas.openxmlformats.org/officeDocument/2006/relationships/hyperlink" Target="http://housebuildingcareers.org.uk/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23523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96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654844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2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3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4606" y="1405727"/>
            <a:ext cx="4564267" cy="3271505"/>
            <a:chOff x="2042668" y="1669483"/>
            <a:chExt cx="4564267" cy="327150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u="sng" dirty="0" smtClean="0">
                  <a:solidFill>
                    <a:schemeClr val="accent2"/>
                  </a:solidFill>
                  <a:latin typeface="Populaire" panose="02000603000000000000" pitchFamily="50" charset="0"/>
                  <a:hlinkClick r:id="rId4"/>
                </a:rPr>
                <a:t>housebuildingcareers.org.uk</a:t>
              </a:r>
              <a:endParaRPr lang="en-GB" sz="2400" u="sng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47630" y="4605840"/>
              <a:ext cx="4129227" cy="335148"/>
              <a:chOff x="2147630" y="4605840"/>
              <a:chExt cx="4129227" cy="335148"/>
            </a:xfrm>
          </p:grpSpPr>
          <p:pic>
            <p:nvPicPr>
              <p:cNvPr id="9" name="Picture 8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30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7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61102" y="4633211"/>
                <a:ext cx="20897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Proxima Nova Th" panose="02000506030000020004" pitchFamily="50" charset="0"/>
                    <a:hlinkClick r:id="rId5"/>
                  </a:rPr>
                  <a:t>@</a:t>
                </a:r>
                <a:r>
                  <a:rPr lang="en-GB" sz="1400" dirty="0" err="1" smtClean="0">
                    <a:latin typeface="Proxima Nova Th" panose="02000506030000020004" pitchFamily="50" charset="0"/>
                    <a:hlinkClick r:id="rId5"/>
                  </a:rPr>
                  <a:t>housebuildingcareers</a:t>
                </a:r>
                <a:endParaRPr lang="en-GB" sz="1400" dirty="0">
                  <a:latin typeface="Proxima Nova Th" panose="02000506030000020004" pitchFamily="50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482" y="4633211"/>
                <a:ext cx="1779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@</a:t>
                </a:r>
                <a:r>
                  <a:rPr lang="en-GB" sz="1400" b="0" dirty="0" err="1" smtClean="0">
                    <a:latin typeface="Proxima Nova Th" panose="02000506030000020004" pitchFamily="50" charset="0"/>
                    <a:hlinkClick r:id="rId7"/>
                  </a:rPr>
                  <a:t>homebuildcareer</a:t>
                </a:r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 </a:t>
                </a:r>
                <a:endParaRPr lang="en-GB" sz="1400" b="0" dirty="0">
                  <a:latin typeface="Proxima Nova Th" panose="02000506030000020004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2" y="1814182"/>
            <a:ext cx="2334590" cy="178985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7417470" y="3877782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b="1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7417469" y="4216000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000" b="0" u="none" kern="1200" dirty="0" smtClean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  <a:hlinkClick r:id="rId10"/>
              </a:rPr>
              <a:t>www.geography.org.uk</a:t>
            </a:r>
            <a:r>
              <a:rPr lang="en-GB" sz="18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u="none" kern="0" dirty="0" smtClean="0"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448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79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749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066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430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8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15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3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22/04/2015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6134901"/>
            <a:ext cx="830109" cy="64214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 bwMode="auto">
          <a:xfrm>
            <a:off x="1220048" y="6258411"/>
            <a:ext cx="1252761" cy="5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050" b="0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</p:spTree>
    <p:extLst>
      <p:ext uri="{BB962C8B-B14F-4D97-AF65-F5344CB8AC3E}">
        <p14:creationId xmlns:p14="http://schemas.microsoft.com/office/powerpoint/2010/main" val="31427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urhood.statistics.gov.uk/HTMLDocs/dvc25/#sty=true&amp;flow=flow0&amp;period=2&amp;fix=E06000043&amp;view=362.5,118.75,325,317.5&amp;tr=-39.6610107421875,-118.43222045898438&amp;sc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/>
              <a:t>How have populations changed across the UK?</a:t>
            </a:r>
            <a:endParaRPr lang="en-GB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Lesson 2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Exploring patterns of internal migration and population change in the United Kingdom.</a:t>
            </a:r>
          </a:p>
        </p:txBody>
      </p:sp>
    </p:spTree>
    <p:extLst>
      <p:ext uri="{BB962C8B-B14F-4D97-AF65-F5344CB8AC3E}">
        <p14:creationId xmlns:p14="http://schemas.microsoft.com/office/powerpoint/2010/main" val="42642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But, there’s a problem…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35" y="1206954"/>
            <a:ext cx="6257925" cy="40957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258604"/>
              </p:ext>
            </p:extLst>
          </p:nvPr>
        </p:nvGraphicFramePr>
        <p:xfrm>
          <a:off x="8215086" y="1840185"/>
          <a:ext cx="2104570" cy="328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008"/>
                <a:gridCol w="1245562"/>
              </a:tblGrid>
              <a:tr h="436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Proxima Nova Cn Rg" panose="02000506030000020004" pitchFamily="50" charset="0"/>
                        </a:rPr>
                        <a:t>Financial Year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  <a:latin typeface="Proxima Nova Cn Rg" panose="02000506030000020004" pitchFamily="50" charset="0"/>
                        </a:rPr>
                        <a:t>United Kingdom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2003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190,590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2004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206,620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2005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214,000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2006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219,070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2007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218,530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2008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178,790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2009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152,940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2010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137,450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2011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146,850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2012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135,510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  <a:tr h="21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2013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Proxima Nova Cn Rg" panose="02000506030000020004" pitchFamily="50" charset="0"/>
                        </a:rPr>
                        <a:t>140,930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Proxima Nova Cn Rg" panose="02000506030000020004" pitchFamily="50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60343" y="1255410"/>
            <a:ext cx="3910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effectLst/>
                <a:latin typeface="Proxima Nova Cn Rg" panose="02000506030000020004" pitchFamily="50" charset="0"/>
              </a:rPr>
              <a:t>A table showing the number of completions in England and Wales over the last 10 years.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effectLst/>
              <a:latin typeface="Proxima Nova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have populations changed across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7"/>
            <a:ext cx="10531422" cy="12695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Proxima Nova Cn Rg" panose="02000506030000020004" pitchFamily="50" charset="0"/>
                <a:cs typeface="Arial" panose="020B0604020202020204" pitchFamily="34" charset="0"/>
              </a:rPr>
              <a:t>Do now</a:t>
            </a:r>
            <a:r>
              <a:rPr lang="en-GB" dirty="0" smtClean="0">
                <a:latin typeface="Proxima Nova Cn Rg" panose="02000506030000020004" pitchFamily="50" charset="0"/>
                <a:cs typeface="Arial" panose="020B0604020202020204" pitchFamily="34" charset="0"/>
              </a:rPr>
              <a:t>:</a:t>
            </a:r>
            <a:endParaRPr lang="en-GB" dirty="0">
              <a:latin typeface="Proxima Nova Cn Rg" panose="02000506030000020004" pitchFamily="50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Proxima Nova Cn Rg" panose="02000506030000020004" pitchFamily="50" charset="0"/>
                <a:cs typeface="Arial" panose="020B0604020202020204" pitchFamily="34" charset="0"/>
              </a:rPr>
              <a:t>Using </a:t>
            </a:r>
            <a:r>
              <a:rPr lang="en-GB" sz="2000" dirty="0">
                <a:latin typeface="Proxima Nova Cn Rg" panose="02000506030000020004" pitchFamily="50" charset="0"/>
                <a:cs typeface="Arial" panose="020B0604020202020204" pitchFamily="34" charset="0"/>
              </a:rPr>
              <a:t>the shapes below, create a sketch map of the UK.  You may have to rotate them and resize</a:t>
            </a:r>
            <a:r>
              <a:rPr lang="en-GB" sz="2000" dirty="0" smtClean="0">
                <a:latin typeface="Proxima Nova Cn Rg" panose="02000506030000020004" pitchFamily="50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2000" dirty="0" smtClean="0">
                <a:latin typeface="Proxima Nova Cn Rg" panose="02000506030000020004" pitchFamily="50" charset="0"/>
                <a:cs typeface="Arial" panose="020B0604020202020204" pitchFamily="34" charset="0"/>
              </a:rPr>
              <a:t>Extension</a:t>
            </a:r>
            <a:r>
              <a:rPr lang="en-GB" sz="2000" dirty="0">
                <a:latin typeface="Proxima Nova Cn Rg" panose="02000506030000020004" pitchFamily="50" charset="0"/>
                <a:cs typeface="Arial" panose="020B0604020202020204" pitchFamily="34" charset="0"/>
              </a:rPr>
              <a:t>: Mark on the location of: London, Cardiff, Edinburgh, </a:t>
            </a:r>
            <a:r>
              <a:rPr lang="en-GB" sz="2000" dirty="0" smtClean="0">
                <a:latin typeface="Proxima Nova Cn Rg" panose="02000506030000020004" pitchFamily="50" charset="0"/>
                <a:cs typeface="Arial" panose="020B0604020202020204" pitchFamily="34" charset="0"/>
              </a:rPr>
              <a:t>Belfast</a:t>
            </a:r>
            <a:endParaRPr lang="en-GB" sz="2000" dirty="0">
              <a:latin typeface="Proxima Nova Cn Rg" panose="02000506030000020004" pitchFamily="50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altiusdirectory.com/Travel/images/uk-outline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2287"/>
            <a:ext cx="27432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/>
          <p:cNvSpPr/>
          <p:nvPr/>
        </p:nvSpPr>
        <p:spPr>
          <a:xfrm>
            <a:off x="4342486" y="2907901"/>
            <a:ext cx="1944216" cy="2448272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>
            <a:off x="9149949" y="2416551"/>
            <a:ext cx="2220686" cy="2939622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5892800" y="2322287"/>
            <a:ext cx="1120445" cy="1190170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/>
          <p:cNvSpPr/>
          <p:nvPr/>
        </p:nvSpPr>
        <p:spPr>
          <a:xfrm rot="16200000">
            <a:off x="6770402" y="3703168"/>
            <a:ext cx="1988859" cy="1317149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8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you do?</a:t>
            </a:r>
            <a:endParaRPr lang="en-GB" dirty="0"/>
          </a:p>
        </p:txBody>
      </p:sp>
      <p:sp>
        <p:nvSpPr>
          <p:cNvPr id="5" name="Right Triangle 4"/>
          <p:cNvSpPr/>
          <p:nvPr/>
        </p:nvSpPr>
        <p:spPr>
          <a:xfrm flipH="1">
            <a:off x="5183265" y="2206171"/>
            <a:ext cx="2407705" cy="3251602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 flipV="1">
            <a:off x="6604001" y="1275657"/>
            <a:ext cx="1712686" cy="2293259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 rot="3947597">
            <a:off x="5777840" y="3380974"/>
            <a:ext cx="822389" cy="1465443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Triangle 7"/>
          <p:cNvSpPr/>
          <p:nvPr/>
        </p:nvSpPr>
        <p:spPr>
          <a:xfrm flipH="1">
            <a:off x="4317961" y="2206171"/>
            <a:ext cx="865304" cy="957944"/>
          </a:xfrm>
          <a:prstGeom prst="rtTriangle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this graph…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052746"/>
            <a:ext cx="2374393" cy="325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Write a description of the long term changes in international </a:t>
            </a:r>
            <a:r>
              <a:rPr lang="en-GB" b="1" dirty="0" smtClean="0"/>
              <a:t>net migration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085" y="1052746"/>
            <a:ext cx="74485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internal migration?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2635651" cy="455874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Internal migration </a:t>
            </a:r>
            <a:r>
              <a:rPr lang="en-GB" dirty="0" smtClean="0"/>
              <a:t>is the movement of people </a:t>
            </a:r>
            <a:r>
              <a:rPr lang="en-GB" b="1" dirty="0" smtClean="0"/>
              <a:t>within</a:t>
            </a:r>
            <a:r>
              <a:rPr lang="en-GB" dirty="0" smtClean="0"/>
              <a:t> a country or region, in this case within the UK.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push and pull factors would cause people to migrate </a:t>
            </a:r>
            <a:r>
              <a:rPr lang="en-GB" b="1" dirty="0" smtClean="0"/>
              <a:t>within</a:t>
            </a:r>
            <a:r>
              <a:rPr lang="en-GB" dirty="0" smtClean="0"/>
              <a:t> the UK?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55700"/>
              </p:ext>
            </p:extLst>
          </p:nvPr>
        </p:nvGraphicFramePr>
        <p:xfrm>
          <a:off x="4665035" y="1242181"/>
          <a:ext cx="6705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Example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Internal</a:t>
                      </a:r>
                      <a:r>
                        <a:rPr lang="en-GB" sz="2000" baseline="0" dirty="0" smtClean="0">
                          <a:latin typeface="Proxima Nova Cn Rg" panose="02000506030000020004" pitchFamily="50" charset="0"/>
                        </a:rPr>
                        <a:t> or International?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Syria to London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Cardiff to Southampton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Australia to Glasgow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South</a:t>
                      </a:r>
                      <a:r>
                        <a:rPr lang="en-GB" sz="2000" baseline="0" dirty="0" smtClean="0">
                          <a:latin typeface="Proxima Nova Cn Rg" panose="02000506030000020004" pitchFamily="50" charset="0"/>
                        </a:rPr>
                        <a:t> Africa to Newcastle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Republic of Ireland to Exeter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Belfast to Cardiff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Brighton to Worthing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Beijing to Glossop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Carmarthen to Portsmouth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Proxima Nova Cn Rg" panose="02000506030000020004" pitchFamily="50" charset="0"/>
                        </a:rPr>
                        <a:t>New</a:t>
                      </a:r>
                      <a:r>
                        <a:rPr lang="en-GB" sz="2000" baseline="0" dirty="0" smtClean="0">
                          <a:latin typeface="Proxima Nova Cn Rg" panose="02000506030000020004" pitchFamily="50" charset="0"/>
                        </a:rPr>
                        <a:t> York to Blackpool</a:t>
                      </a:r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Proxima Nova Cn Rg" panose="02000506030000020004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6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this graph…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3521022" cy="2430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are the </a:t>
            </a:r>
            <a:r>
              <a:rPr lang="en-GB" b="1" dirty="0" smtClean="0"/>
              <a:t>push</a:t>
            </a:r>
            <a:r>
              <a:rPr lang="en-GB" dirty="0" smtClean="0"/>
              <a:t> and </a:t>
            </a:r>
            <a:r>
              <a:rPr lang="en-GB" b="1" dirty="0" smtClean="0"/>
              <a:t>pull</a:t>
            </a:r>
            <a:r>
              <a:rPr lang="en-GB" dirty="0" smtClean="0"/>
              <a:t> factors that would cause people to decide to move </a:t>
            </a:r>
            <a:r>
              <a:rPr lang="en-GB" b="1" dirty="0" smtClean="0"/>
              <a:t>within</a:t>
            </a:r>
            <a:r>
              <a:rPr lang="en-GB" dirty="0" smtClean="0"/>
              <a:t> the UK?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57" y="1052746"/>
            <a:ext cx="6842178" cy="478685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07435" y="3408918"/>
            <a:ext cx="3361366" cy="243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44655" indent="-14465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Proxima Nova Alt Cn Rg" panose="02000506030000020004" pitchFamily="50" charset="0"/>
                <a:ea typeface="+mn-ea"/>
                <a:cs typeface="Proxima Nova Alt Cn Rg" panose="02000506030000020004" pitchFamily="50" charset="0"/>
              </a:defRPr>
            </a:lvl1pPr>
            <a:lvl2pPr marL="313417" indent="-12054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Proxima Nova Alt Cn Rg" panose="02000506030000020004" pitchFamily="50" charset="0"/>
                <a:ea typeface="+mn-ea"/>
                <a:cs typeface="Proxima Nova Alt Cn Rg" panose="02000506030000020004" pitchFamily="50" charset="0"/>
              </a:defRPr>
            </a:lvl2pPr>
            <a:lvl3pPr marL="482180" indent="-9643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Proxima Nova Alt Cn Rg" panose="02000506030000020004" pitchFamily="50" charset="0"/>
                <a:ea typeface="+mn-ea"/>
                <a:cs typeface="Proxima Nova Alt Cn Rg" panose="02000506030000020004" pitchFamily="50" charset="0"/>
              </a:defRPr>
            </a:lvl3pPr>
            <a:lvl4pPr marL="675051" indent="-9643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Proxima Nova Alt Cn Rg" panose="02000506030000020004" pitchFamily="50" charset="0"/>
                <a:ea typeface="+mn-ea"/>
                <a:cs typeface="Proxima Nova Alt Cn Rg" panose="02000506030000020004" pitchFamily="50" charset="0"/>
              </a:defRPr>
            </a:lvl4pPr>
            <a:lvl5pPr marL="867924" indent="-96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Proxima Nova Alt Cn Rg" panose="02000506030000020004" pitchFamily="50" charset="0"/>
                <a:ea typeface="+mn-ea"/>
                <a:cs typeface="Proxima Nova Alt Cn Rg" panose="02000506030000020004" pitchFamily="50" charset="0"/>
              </a:defRPr>
            </a:lvl5pPr>
            <a:lvl6pPr marL="1060793" indent="-96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chemeClr val="tx1"/>
                </a:solidFill>
                <a:latin typeface="+mn-lt"/>
                <a:ea typeface="+mn-ea"/>
              </a:defRPr>
            </a:lvl6pPr>
            <a:lvl7pPr marL="1253667" indent="-96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chemeClr val="tx1"/>
                </a:solidFill>
                <a:latin typeface="+mn-lt"/>
                <a:ea typeface="+mn-ea"/>
              </a:defRPr>
            </a:lvl7pPr>
            <a:lvl8pPr marL="1446539" indent="-96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chemeClr val="tx1"/>
                </a:solidFill>
                <a:latin typeface="+mn-lt"/>
                <a:ea typeface="+mn-ea"/>
              </a:defRPr>
            </a:lvl8pPr>
            <a:lvl9pPr marL="1639410" indent="-9643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844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2800" b="1" kern="0" dirty="0" smtClean="0"/>
              <a:t>Think about:</a:t>
            </a:r>
          </a:p>
          <a:p>
            <a:pPr marL="0" indent="0">
              <a:buFontTx/>
              <a:buNone/>
            </a:pPr>
            <a:r>
              <a:rPr lang="en-GB" b="1" kern="0" dirty="0" smtClean="0"/>
              <a:t>Who</a:t>
            </a:r>
            <a:r>
              <a:rPr lang="en-GB" kern="0" dirty="0" smtClean="0"/>
              <a:t> might be moving?</a:t>
            </a:r>
          </a:p>
          <a:p>
            <a:pPr marL="0" indent="0">
              <a:buFontTx/>
              <a:buNone/>
            </a:pPr>
            <a:r>
              <a:rPr lang="en-GB" b="1" kern="0" dirty="0" smtClean="0"/>
              <a:t>Why</a:t>
            </a:r>
            <a:r>
              <a:rPr lang="en-GB" kern="0" dirty="0" smtClean="0"/>
              <a:t> are they moving?</a:t>
            </a:r>
          </a:p>
          <a:p>
            <a:pPr marL="0" indent="0">
              <a:buFontTx/>
              <a:buNone/>
            </a:pPr>
            <a:r>
              <a:rPr lang="en-GB" b="1" kern="0" dirty="0" smtClean="0"/>
              <a:t>Where </a:t>
            </a:r>
            <a:r>
              <a:rPr lang="en-GB" kern="0" dirty="0" smtClean="0"/>
              <a:t>are they moving to?</a:t>
            </a:r>
          </a:p>
        </p:txBody>
      </p:sp>
    </p:spTree>
    <p:extLst>
      <p:ext uri="{BB962C8B-B14F-4D97-AF65-F5344CB8AC3E}">
        <p14:creationId xmlns:p14="http://schemas.microsoft.com/office/powerpoint/2010/main" val="27260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these maps…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43" y="1056081"/>
            <a:ext cx="3370487" cy="4872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630" y="1052514"/>
            <a:ext cx="3283005" cy="4876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1007435" y="1204686"/>
            <a:ext cx="3230736" cy="455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000" kern="0" dirty="0" smtClean="0">
                <a:latin typeface="Proxima Nova Cn Rg" panose="02000506030000020004" pitchFamily="50" charset="0"/>
              </a:rPr>
              <a:t>The maps show how local populations have changed in the UK.</a:t>
            </a:r>
          </a:p>
          <a:p>
            <a:endParaRPr lang="en-GB" sz="2000" kern="0" dirty="0">
              <a:latin typeface="Proxima Nova Cn Rg" panose="02000506030000020004" pitchFamily="50" charset="0"/>
            </a:endParaRPr>
          </a:p>
          <a:p>
            <a:r>
              <a:rPr lang="en-GB" sz="2000" kern="0" dirty="0" smtClean="0">
                <a:latin typeface="Proxima Nova Cn Rg" panose="02000506030000020004" pitchFamily="50" charset="0"/>
              </a:rPr>
              <a:t>From looking at these maps, what does it tell us about housing demand across the UK? </a:t>
            </a:r>
          </a:p>
        </p:txBody>
      </p:sp>
    </p:spTree>
    <p:extLst>
      <p:ext uri="{BB962C8B-B14F-4D97-AF65-F5344CB8AC3E}">
        <p14:creationId xmlns:p14="http://schemas.microsoft.com/office/powerpoint/2010/main" val="10883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a map of your area…</a:t>
            </a:r>
            <a:endParaRPr lang="en-GB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429" y="1103627"/>
            <a:ext cx="6871206" cy="482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007435" y="1103627"/>
            <a:ext cx="3085594" cy="464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 kern="0" dirty="0">
                <a:latin typeface="Proxima Nova Cn Rg" panose="02000506030000020004" pitchFamily="50" charset="0"/>
              </a:rPr>
              <a:t>Does your local area have a positive or negative net migration figure</a:t>
            </a:r>
            <a:r>
              <a:rPr lang="en-GB" sz="2400" kern="0" dirty="0" smtClean="0">
                <a:latin typeface="Proxima Nova Cn Rg" panose="02000506030000020004" pitchFamily="50" charset="0"/>
              </a:rPr>
              <a:t>?</a:t>
            </a:r>
          </a:p>
          <a:p>
            <a:endParaRPr lang="en-GB" sz="2400" kern="0" dirty="0">
              <a:latin typeface="Proxima Nova Cn Rg" panose="02000506030000020004" pitchFamily="50" charset="0"/>
            </a:endParaRPr>
          </a:p>
          <a:p>
            <a:r>
              <a:rPr lang="en-GB" sz="2400" kern="0" dirty="0">
                <a:latin typeface="Proxima Nova Cn Rg" panose="02000506030000020004" pitchFamily="50" charset="0"/>
              </a:rPr>
              <a:t>Where has to largest negative net migration figure</a:t>
            </a:r>
            <a:r>
              <a:rPr lang="en-GB" sz="2400" kern="0" dirty="0" smtClean="0">
                <a:latin typeface="Proxima Nova Cn Rg" panose="02000506030000020004" pitchFamily="50" charset="0"/>
              </a:rPr>
              <a:t>?</a:t>
            </a:r>
          </a:p>
          <a:p>
            <a:endParaRPr lang="en-GB" sz="2400" kern="0" dirty="0">
              <a:latin typeface="Proxima Nova Cn Rg" panose="02000506030000020004" pitchFamily="50" charset="0"/>
            </a:endParaRPr>
          </a:p>
          <a:p>
            <a:r>
              <a:rPr lang="en-GB" sz="2400" kern="0" dirty="0">
                <a:latin typeface="Proxima Nova Cn Rg" panose="02000506030000020004" pitchFamily="50" charset="0"/>
              </a:rPr>
              <a:t>Where has the largest positive net migration figure?</a:t>
            </a:r>
            <a:endParaRPr lang="en-GB" sz="2400" kern="0" dirty="0" smtClean="0">
              <a:latin typeface="Proxima Nova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is housing needed the most?</a:t>
            </a:r>
            <a:endParaRPr lang="en-GB" dirty="0"/>
          </a:p>
        </p:txBody>
      </p:sp>
      <p:pic>
        <p:nvPicPr>
          <p:cNvPr id="4" name="Picture 2" descr="England : free map, free blank map, free outline map, free base map : boundaries, regions, na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1088572"/>
            <a:ext cx="3956451" cy="4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1060"/>
              </p:ext>
            </p:extLst>
          </p:nvPr>
        </p:nvGraphicFramePr>
        <p:xfrm>
          <a:off x="4963886" y="1088572"/>
          <a:ext cx="1637734" cy="14940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18867"/>
                <a:gridCol w="818867"/>
              </a:tblGrid>
              <a:tr h="32171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Proxima Nova Alt Cn Rg" panose="02000506030000020004" pitchFamily="50" charset="0"/>
                        </a:rPr>
                        <a:t>Key</a:t>
                      </a:r>
                      <a:endParaRPr lang="en-GB" sz="1600" dirty="0">
                        <a:latin typeface="Proxima Nova Alt Cn Rg" panose="02000506030000020004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89685"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685"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685"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685"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Proxima Nova Alt Cn Rg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35303"/>
              </p:ext>
            </p:extLst>
          </p:nvPr>
        </p:nvGraphicFramePr>
        <p:xfrm>
          <a:off x="4963886" y="2569029"/>
          <a:ext cx="4180113" cy="341063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3371"/>
                <a:gridCol w="1393371"/>
                <a:gridCol w="1393371"/>
              </a:tblGrid>
              <a:tr h="826929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Region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Average annual increase in houses needed between 2008 and</a:t>
                      </a:r>
                      <a:r>
                        <a:rPr lang="en-GB" sz="1000" baseline="0" dirty="0" smtClean="0">
                          <a:latin typeface="Proxima Nova Alt Cn Rg" panose="02000506030000020004" pitchFamily="50" charset="0"/>
                        </a:rPr>
                        <a:t> 2033 (thousands)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Total increase</a:t>
                      </a:r>
                      <a:r>
                        <a:rPr lang="en-GB" sz="1000" baseline="0" dirty="0" smtClean="0">
                          <a:latin typeface="Proxima Nova Alt Cn Rg" panose="02000506030000020004" pitchFamily="50" charset="0"/>
                        </a:rPr>
                        <a:t> of houses needed 2008-2033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North East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8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19%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North</a:t>
                      </a:r>
                      <a:r>
                        <a:rPr lang="en-GB" sz="1000" baseline="0" dirty="0" smtClean="0">
                          <a:latin typeface="Proxima Nova Alt Cn Rg" panose="02000506030000020004" pitchFamily="50" charset="0"/>
                        </a:rPr>
                        <a:t> West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22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18%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389144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Yorkshire &amp; The Humber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27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31%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East Midlands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22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29%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West Midlands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18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20%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East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32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34%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London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36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28%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South East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39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28%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South West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27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30%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243215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England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232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Proxima Nova Alt Cn Rg" panose="02000506030000020004" pitchFamily="50" charset="0"/>
                        </a:rPr>
                        <a:t>27%</a:t>
                      </a:r>
                      <a:endParaRPr lang="en-GB" sz="1000" dirty="0"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6734629" y="1088572"/>
            <a:ext cx="4636006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kern="0" dirty="0" smtClean="0">
                <a:latin typeface="Proxima Nova Cn Rg" panose="02000506030000020004" pitchFamily="50" charset="0"/>
              </a:rPr>
              <a:t>Using the Average annual increase column, create a key.</a:t>
            </a:r>
          </a:p>
          <a:p>
            <a:pPr marL="342900" indent="-342900">
              <a:buFont typeface="+mj-lt"/>
              <a:buAutoNum type="arabicPeriod"/>
            </a:pPr>
            <a:endParaRPr lang="en-GB" sz="1400" kern="0" dirty="0" smtClean="0">
              <a:latin typeface="Proxima Nova Cn Rg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kern="0" dirty="0" smtClean="0">
                <a:latin typeface="Proxima Nova Cn Rg" panose="02000506030000020004" pitchFamily="50" charset="0"/>
              </a:rPr>
              <a:t>Create a </a:t>
            </a:r>
            <a:r>
              <a:rPr lang="en-GB" sz="1400" kern="0" dirty="0" err="1" smtClean="0">
                <a:latin typeface="Proxima Nova Cn Rg" panose="02000506030000020004" pitchFamily="50" charset="0"/>
              </a:rPr>
              <a:t>choropleth</a:t>
            </a:r>
            <a:r>
              <a:rPr lang="en-GB" sz="1400" kern="0" dirty="0" smtClean="0">
                <a:latin typeface="Proxima Nova Cn Rg" panose="02000506030000020004" pitchFamily="50" charset="0"/>
              </a:rPr>
              <a:t> map by shading each region. You should use the same shade, and use a darker shade to show where most new houses are needed.</a:t>
            </a:r>
          </a:p>
          <a:p>
            <a:pPr marL="342900" indent="-342900">
              <a:buFont typeface="+mj-lt"/>
              <a:buAutoNum type="arabicPeriod"/>
            </a:pPr>
            <a:endParaRPr lang="en-GB" sz="1400" kern="0" dirty="0" smtClean="0">
              <a:latin typeface="Proxima Nova Cn Rg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kern="0" dirty="0" smtClean="0">
                <a:latin typeface="Proxima Nova Cn Rg" panose="02000506030000020004" pitchFamily="50" charset="0"/>
              </a:rPr>
              <a:t>In your exercise book, describe where the highest demand for new houses is. Compare this to the region which you live in.</a:t>
            </a:r>
          </a:p>
          <a:p>
            <a:pPr marL="342900" indent="-342900">
              <a:buFont typeface="+mj-lt"/>
              <a:buAutoNum type="arabicPeriod"/>
            </a:pPr>
            <a:endParaRPr lang="en-GB" sz="1400" kern="0" dirty="0" smtClean="0">
              <a:latin typeface="Proxima Nova Cn Rg" panose="02000506030000020004" pitchFamily="50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kern="0" dirty="0" smtClean="0">
                <a:latin typeface="Proxima Nova Cn Rg" panose="02000506030000020004" pitchFamily="50" charset="0"/>
              </a:rPr>
              <a:t>Describe the trend for England as a whole. Does the country need more or fewer homes?</a:t>
            </a:r>
          </a:p>
        </p:txBody>
      </p:sp>
    </p:spTree>
    <p:extLst>
      <p:ext uri="{BB962C8B-B14F-4D97-AF65-F5344CB8AC3E}">
        <p14:creationId xmlns:p14="http://schemas.microsoft.com/office/powerpoint/2010/main" val="34173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ILLSTHEME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AE72B12E-2B79-4040-9BA4-D3FE9F55B66F}" vid="{E1BAB0CE-ED0D-4576-AEAF-3832295C1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CARRES_TEMPLATE_WIDESCREEN</Template>
  <TotalTime>179</TotalTime>
  <Words>535</Words>
  <Application>Microsoft Office PowerPoint</Application>
  <PresentationFormat>Widescreen</PresentationFormat>
  <Paragraphs>119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Proxima Nova Rg</vt:lpstr>
      <vt:lpstr>Populaire</vt:lpstr>
      <vt:lpstr>Calibri</vt:lpstr>
      <vt:lpstr>Proxima Nova Cn Rg</vt:lpstr>
      <vt:lpstr>Proxima Nova Alt Cn Rg</vt:lpstr>
      <vt:lpstr>Arial</vt:lpstr>
      <vt:lpstr>Proxima Nova Th</vt:lpstr>
      <vt:lpstr>SKILLSTHEME</vt:lpstr>
      <vt:lpstr>How have populations changed across the UK?</vt:lpstr>
      <vt:lpstr>How have populations changed across the UK?</vt:lpstr>
      <vt:lpstr>How did you do?</vt:lpstr>
      <vt:lpstr>Look at this graph…</vt:lpstr>
      <vt:lpstr>What is internal migration?</vt:lpstr>
      <vt:lpstr>Look at this graph…</vt:lpstr>
      <vt:lpstr>Look at these maps…</vt:lpstr>
      <vt:lpstr>Explore a map of your area…</vt:lpstr>
      <vt:lpstr>Where is housing needed the most?</vt:lpstr>
      <vt:lpstr>But, there’s a problem…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have populations changed across the UK?</dc:title>
  <dc:creator>Gareth Jenkins</dc:creator>
  <cp:lastModifiedBy>Catherine Wilson</cp:lastModifiedBy>
  <cp:revision>17</cp:revision>
  <dcterms:created xsi:type="dcterms:W3CDTF">2015-04-16T14:00:18Z</dcterms:created>
  <dcterms:modified xsi:type="dcterms:W3CDTF">2015-04-22T10:35:41Z</dcterms:modified>
</cp:coreProperties>
</file>