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roxima Nova Rg" panose="02000506030000020004" pitchFamily="50" charset="0"/>
      <p:bold r:id="rId19"/>
      <p:boldItalic r:id="rId20"/>
    </p:embeddedFont>
    <p:embeddedFont>
      <p:font typeface="Proxima Nova Th" panose="02000506030000020004" pitchFamily="50" charset="0"/>
      <p:regular r:id="rId21"/>
      <p:bold r:id="rId22"/>
      <p:italic r:id="rId23"/>
      <p:boldItalic r:id="rId24"/>
    </p:embeddedFont>
    <p:embeddedFont>
      <p:font typeface="Populaire" panose="02000603000000000000" pitchFamily="50" charset="0"/>
      <p:regular r:id="rId25"/>
    </p:embeddedFont>
    <p:embeddedFont>
      <p:font typeface="Proxima Nova Alt Cn Rg" panose="02000506030000020004" pitchFamily="50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1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5775F-0701-4B99-BF83-A1A2743C8F91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B2D50-F28F-423B-A614-01E1524D17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28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E23CC-C8EE-413C-ADD2-AD5E3D5EEBF1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26B2B-F512-4FEB-9ABC-27C4EBF03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5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Source:</a:t>
            </a:r>
            <a:r>
              <a:rPr lang="en-GB" baseline="0" dirty="0" smtClean="0"/>
              <a:t> http://www.ons.gov.uk/ons/rel/pop-estimate/population-estimates-for-uk--england-and-wales--scotland-and-northern-ireland/2013/sty-population-changes.html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97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Source:</a:t>
            </a:r>
            <a:r>
              <a:rPr lang="en-GB" baseline="0" dirty="0" smtClean="0"/>
              <a:t> http://www.ons.gov.uk/ons/rel/pop-estimate/population-estimates-for-uk--england-and-wales--scotland-and-northern-ireland/2013/sty-population-changes.html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9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Source: http://www.ons.gov.uk/ons/rel/family-demography/families-and-households/2013/info-uk-households.html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2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Source: http://www.parliament.uk/documents/commons/lib/research/key_issues/Key-Issues-Housing-supply-and-demand.pdf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26B2B-F512-4FEB-9ABC-27C4EBF03C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68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https://twitter.com/homebuildcareer" TargetMode="External"/><Relationship Id="rId2" Type="http://schemas.openxmlformats.org/officeDocument/2006/relationships/hyperlink" Target="http://www.housebuildingcareers.org.uk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housebuildingcareers" TargetMode="External"/><Relationship Id="rId10" Type="http://schemas.openxmlformats.org/officeDocument/2006/relationships/hyperlink" Target="http://www.geography.org.uk/" TargetMode="External"/><Relationship Id="rId4" Type="http://schemas.openxmlformats.org/officeDocument/2006/relationships/hyperlink" Target="http://housebuildingcareers.org.uk/" TargetMode="External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 bwMode="auto">
          <a:xfrm>
            <a:off x="3082132" y="4185826"/>
            <a:ext cx="598506" cy="598506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5539895" y="718913"/>
            <a:ext cx="913735" cy="913735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8519115" y="2154725"/>
            <a:ext cx="2204483" cy="176867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66215" y="1254642"/>
            <a:ext cx="5499006" cy="2335442"/>
            <a:chOff x="1339703" y="6148"/>
            <a:chExt cx="7424490" cy="3153200"/>
          </a:xfrm>
          <a:solidFill>
            <a:schemeClr val="accent2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1339703" y="6148"/>
              <a:ext cx="6833245" cy="31532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956119" y="1808215"/>
              <a:ext cx="808074" cy="808074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66215" y="3257236"/>
            <a:ext cx="5061096" cy="2122838"/>
            <a:chOff x="3466215" y="3257236"/>
            <a:chExt cx="5061096" cy="2122838"/>
          </a:xfrm>
          <a:solidFill>
            <a:schemeClr val="tx2"/>
          </a:solidFill>
        </p:grpSpPr>
        <p:sp>
          <p:nvSpPr>
            <p:cNvPr id="11" name="Rectangle 10"/>
            <p:cNvSpPr/>
            <p:nvPr/>
          </p:nvSpPr>
          <p:spPr bwMode="auto">
            <a:xfrm>
              <a:off x="3466215" y="3590084"/>
              <a:ext cx="5061096" cy="178999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87655" y="3257236"/>
              <a:ext cx="616689" cy="616689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3172" y="1382056"/>
            <a:ext cx="4783543" cy="2080614"/>
          </a:xfrm>
          <a:noFill/>
        </p:spPr>
        <p:txBody>
          <a:bodyPr>
            <a:noAutofit/>
          </a:bodyPr>
          <a:lstStyle>
            <a:lvl1pPr algn="ctr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10455" y="2743210"/>
            <a:ext cx="1522135" cy="51402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 dirty="0" smtClean="0"/>
              <a:t>DATE/TIME/AUTHOR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9374370" y="1800176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577825" y="2732562"/>
            <a:ext cx="510363" cy="510363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0" hasCustomPrompt="1"/>
          </p:nvPr>
        </p:nvSpPr>
        <p:spPr>
          <a:xfrm>
            <a:off x="3628028" y="3698350"/>
            <a:ext cx="4801869" cy="1388907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the text</a:t>
            </a:r>
          </a:p>
        </p:txBody>
      </p:sp>
    </p:spTree>
    <p:extLst>
      <p:ext uri="{BB962C8B-B14F-4D97-AF65-F5344CB8AC3E}">
        <p14:creationId xmlns:p14="http://schemas.microsoft.com/office/powerpoint/2010/main" val="2235232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02422"/>
            <a:ext cx="73152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6632"/>
            <a:ext cx="7315200" cy="4114800"/>
          </a:xfrm>
        </p:spPr>
        <p:txBody>
          <a:bodyPr/>
          <a:lstStyle>
            <a:lvl1pPr marL="0" indent="0">
              <a:buNone/>
              <a:defRPr sz="1351">
                <a:solidFill>
                  <a:schemeClr val="accent1"/>
                </a:solidFill>
              </a:defRPr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869160"/>
            <a:ext cx="7315200" cy="6480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96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10363200" cy="90872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980728"/>
            <a:ext cx="10363200" cy="4402832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14400" y="908720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654844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2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6267" y="195605"/>
            <a:ext cx="2590800" cy="5486400"/>
          </a:xfrm>
        </p:spPr>
        <p:txBody>
          <a:bodyPr vert="eaVert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067" y="195605"/>
            <a:ext cx="7569200" cy="5486400"/>
          </a:xfrm>
        </p:spPr>
        <p:txBody>
          <a:bodyPr vert="eaVer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230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630" y="6294862"/>
            <a:ext cx="9516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  <a:hlinkClick r:id="rId2"/>
              </a:rPr>
              <a:t>www.housebuildingcareers.org.uk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twitter: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homebuildcareer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|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 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facebook</a:t>
            </a:r>
            <a:r>
              <a:rPr lang="en-GB" sz="1400" b="0" baseline="0" dirty="0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: @</a:t>
            </a:r>
            <a:r>
              <a:rPr lang="en-GB" sz="1400" b="0" baseline="0" dirty="0" err="1" smtClean="0">
                <a:solidFill>
                  <a:schemeClr val="accent3"/>
                </a:solidFill>
                <a:latin typeface="Proxima Nova Alt Cn Rg" panose="02000506030000020004" pitchFamily="50" charset="0"/>
              </a:rPr>
              <a:t>housebuildingcareers</a:t>
            </a:r>
            <a:endParaRPr lang="en-GB" sz="1400" b="0" dirty="0">
              <a:solidFill>
                <a:schemeClr val="accent3"/>
              </a:solidFill>
              <a:latin typeface="Proxima Nova Alt Cn Rg" panose="02000506030000020004" pitchFamily="50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74606" y="1405727"/>
            <a:ext cx="4564267" cy="3271505"/>
            <a:chOff x="2042668" y="1669483"/>
            <a:chExt cx="4564267" cy="3271505"/>
          </a:xfrm>
        </p:grpSpPr>
        <p:sp>
          <p:nvSpPr>
            <p:cNvPr id="5" name="TextBox 4"/>
            <p:cNvSpPr txBox="1"/>
            <p:nvPr/>
          </p:nvSpPr>
          <p:spPr>
            <a:xfrm>
              <a:off x="4497483" y="4030403"/>
              <a:ext cx="19929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#Skill</a:t>
              </a:r>
              <a:r>
                <a:rPr lang="en-GB" sz="2800" b="1" i="1" baseline="0" dirty="0" smtClean="0">
                  <a:solidFill>
                    <a:schemeClr val="accent4"/>
                  </a:solidFill>
                  <a:latin typeface="Proxima Nova Alt Cn Rg" panose="02000506030000020004" pitchFamily="50" charset="0"/>
                </a:rPr>
                <a:t> for life</a:t>
              </a:r>
              <a:endParaRPr lang="en-GB" sz="2800" b="1" i="1" dirty="0">
                <a:solidFill>
                  <a:schemeClr val="accent4"/>
                </a:solidFill>
                <a:latin typeface="Proxima Nova Alt Cn Rg" panose="02000506030000020004" pitchFamily="50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7630" y="1669483"/>
              <a:ext cx="4459305" cy="22610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42668" y="4061180"/>
              <a:ext cx="3200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u="sng" dirty="0" smtClean="0">
                  <a:solidFill>
                    <a:schemeClr val="accent2"/>
                  </a:solidFill>
                  <a:latin typeface="Populaire" panose="02000603000000000000" pitchFamily="50" charset="0"/>
                  <a:hlinkClick r:id="rId4"/>
                </a:rPr>
                <a:t>housebuildingcareers.org.uk</a:t>
              </a:r>
              <a:endParaRPr lang="en-GB" sz="2400" u="sng" dirty="0">
                <a:solidFill>
                  <a:schemeClr val="accent2"/>
                </a:solidFill>
                <a:latin typeface="Populaire" panose="02000603000000000000" pitchFamily="50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47630" y="4605840"/>
              <a:ext cx="4129227" cy="335148"/>
              <a:chOff x="2147630" y="4605840"/>
              <a:chExt cx="4129227" cy="335148"/>
            </a:xfrm>
          </p:grpSpPr>
          <p:pic>
            <p:nvPicPr>
              <p:cNvPr id="9" name="Picture 8">
                <a:hlinkClick r:id="rId5"/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47630" y="4605840"/>
                <a:ext cx="282316" cy="276888"/>
              </a:xfrm>
              <a:prstGeom prst="rect">
                <a:avLst/>
              </a:prstGeom>
            </p:spPr>
          </p:pic>
          <p:pic>
            <p:nvPicPr>
              <p:cNvPr id="10" name="Picture 9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09701" y="4605840"/>
                <a:ext cx="282316" cy="27688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361102" y="4633211"/>
                <a:ext cx="208975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 smtClean="0">
                    <a:latin typeface="Proxima Nova Th" panose="02000506030000020004" pitchFamily="50" charset="0"/>
                    <a:hlinkClick r:id="rId5"/>
                  </a:rPr>
                  <a:t>@</a:t>
                </a:r>
                <a:r>
                  <a:rPr lang="en-GB" sz="1400" dirty="0" err="1" smtClean="0">
                    <a:latin typeface="Proxima Nova Th" panose="02000506030000020004" pitchFamily="50" charset="0"/>
                    <a:hlinkClick r:id="rId5"/>
                  </a:rPr>
                  <a:t>housebuildingcareers</a:t>
                </a:r>
                <a:endParaRPr lang="en-GB" sz="1400" dirty="0">
                  <a:latin typeface="Proxima Nova Th" panose="02000506030000020004" pitchFamily="50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497482" y="4633211"/>
                <a:ext cx="17793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@</a:t>
                </a:r>
                <a:r>
                  <a:rPr lang="en-GB" sz="1400" b="0" dirty="0" err="1" smtClean="0">
                    <a:latin typeface="Proxima Nova Th" panose="02000506030000020004" pitchFamily="50" charset="0"/>
                    <a:hlinkClick r:id="rId7"/>
                  </a:rPr>
                  <a:t>homebuildcareer</a:t>
                </a:r>
                <a:r>
                  <a:rPr lang="en-GB" sz="1400" b="0" dirty="0" smtClean="0">
                    <a:latin typeface="Proxima Nova Th" panose="02000506030000020004" pitchFamily="50" charset="0"/>
                    <a:hlinkClick r:id="rId7"/>
                  </a:rPr>
                  <a:t> </a:t>
                </a:r>
                <a:endParaRPr lang="en-GB" sz="1400" b="0" dirty="0">
                  <a:latin typeface="Proxima Nova Th" panose="02000506030000020004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582" y="1814182"/>
            <a:ext cx="2334590" cy="178985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0" y="5995476"/>
            <a:ext cx="12192000" cy="86252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7417470" y="3877782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400" b="1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  <p:sp>
        <p:nvSpPr>
          <p:cNvPr id="25" name="TextBox 24"/>
          <p:cNvSpPr txBox="1"/>
          <p:nvPr userDrawn="1"/>
        </p:nvSpPr>
        <p:spPr bwMode="auto">
          <a:xfrm>
            <a:off x="7417469" y="4216000"/>
            <a:ext cx="3684555" cy="54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000" b="0" u="none" kern="1200" dirty="0" smtClean="0">
                <a:solidFill>
                  <a:schemeClr val="tx1"/>
                </a:solidFill>
                <a:effectLst/>
                <a:latin typeface="Proxima Nova Rg" panose="02000506030000020004" pitchFamily="50" charset="0"/>
                <a:ea typeface="+mn-ea"/>
                <a:cs typeface="+mn-cs"/>
                <a:hlinkClick r:id="rId10"/>
              </a:rPr>
              <a:t>www.geography.org.uk</a:t>
            </a:r>
            <a:r>
              <a:rPr lang="en-GB" sz="18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b="0" u="none" kern="0" dirty="0" smtClean="0">
              <a:latin typeface="Proxima Nova Th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61129"/>
            <a:ext cx="10363200" cy="897354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5587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1007435" y="958483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448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833" y="2205500"/>
            <a:ext cx="10363200" cy="1362075"/>
          </a:xfrm>
        </p:spPr>
        <p:txBody>
          <a:bodyPr anchor="t">
            <a:normAutofit/>
          </a:bodyPr>
          <a:lstStyle>
            <a:lvl1pPr algn="ctr">
              <a:defRPr sz="6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79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849"/>
            <a:ext cx="10363200" cy="906555"/>
          </a:xfrm>
        </p:spPr>
        <p:txBody>
          <a:bodyPr anchor="b">
            <a:no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82082"/>
            <a:ext cx="5080000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196752"/>
            <a:ext cx="5037584" cy="440715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sz="1200">
                <a:solidFill>
                  <a:schemeClr val="accent1"/>
                </a:solidFill>
              </a:defRPr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14400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8749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47418"/>
            <a:ext cx="5386917" cy="53738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84781"/>
            <a:ext cx="5386917" cy="403245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defRPr sz="1600">
                <a:solidFill>
                  <a:schemeClr val="accent1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947418"/>
            <a:ext cx="5389033" cy="53738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1484782"/>
            <a:ext cx="5389033" cy="403245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09600" y="908720"/>
            <a:ext cx="11031016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066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384" y="72008"/>
            <a:ext cx="10363200" cy="908720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89384" y="980728"/>
            <a:ext cx="103632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4304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38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157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0671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188"/>
            <a:ext cx="6815667" cy="534905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268761"/>
            <a:ext cx="4011084" cy="417646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2E6D2815-91A8-4AF6-8528-A9B73F732090}" type="slidenum">
              <a:rPr lang="en-US" altLang="en-US" sz="1200" smtClean="0"/>
              <a:pPr/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638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00417"/>
            <a:ext cx="1036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9829"/>
            <a:ext cx="103632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35360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1704" y="615561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66939" y="6150505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87977" y="6028660"/>
            <a:ext cx="1053737" cy="8293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" y="6081723"/>
            <a:ext cx="937817" cy="7189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auto">
          <a:xfrm>
            <a:off x="0" y="6028660"/>
            <a:ext cx="12192000" cy="82934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9" y="6002843"/>
            <a:ext cx="1645376" cy="8342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06" y="6134901"/>
            <a:ext cx="830109" cy="64214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 bwMode="auto">
          <a:xfrm>
            <a:off x="1220048" y="6258411"/>
            <a:ext cx="1252761" cy="5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1050" b="0" kern="0" dirty="0" smtClean="0">
                <a:latin typeface="Proxima Nova Th" panose="02000506030000020004" pitchFamily="50" charset="0"/>
              </a:rPr>
              <a:t>Produced in collaboration with the GA</a:t>
            </a:r>
          </a:p>
        </p:txBody>
      </p:sp>
    </p:spTree>
    <p:extLst>
      <p:ext uri="{BB962C8B-B14F-4D97-AF65-F5344CB8AC3E}">
        <p14:creationId xmlns:p14="http://schemas.microsoft.com/office/powerpoint/2010/main" val="31427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accent2"/>
          </a:solidFill>
          <a:latin typeface="Populaire" panose="02000603000000000000" pitchFamily="50" charset="0"/>
          <a:ea typeface="+mj-ea"/>
          <a:cs typeface="Populaire" panose="02000603000000000000" pitchFamily="50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Proxima Nova Alt Cn Rg" panose="02000506030000020004" pitchFamily="50" charset="0"/>
          <a:ea typeface="+mn-ea"/>
          <a:cs typeface="Proxima Nova Alt Cn Rg" panose="02000506030000020004" pitchFamily="50" charset="0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0vj-0imOL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0vj-0imOL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Why </a:t>
            </a:r>
            <a:r>
              <a:rPr lang="en-GB" dirty="0"/>
              <a:t>does the UK need new houses?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b="1" dirty="0" smtClean="0"/>
              <a:t>Lesson 1</a:t>
            </a:r>
            <a:endParaRPr lang="en-GB" sz="2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What factors affect population changes? How does that impact on the need for new homes?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2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6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the UK need new houses?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1052746"/>
            <a:ext cx="10363200" cy="4882833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How has the UK’s population changed in the last 50 years?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1434690" y="1225904"/>
            <a:ext cx="68239" cy="394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477953" y="5170107"/>
            <a:ext cx="6564573" cy="684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099703" y="1225904"/>
            <a:ext cx="1542197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Alt Cn Rg" panose="02000506030000020004" pitchFamily="50" charset="0"/>
              </a:rPr>
              <a:t>Population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99702" y="2006746"/>
            <a:ext cx="1542197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Alt Cn Rg" panose="02000506030000020004" pitchFamily="50" charset="0"/>
              </a:rPr>
              <a:t>Time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152190" y="4466704"/>
            <a:ext cx="822960" cy="822960"/>
            <a:chOff x="10152190" y="4466704"/>
            <a:chExt cx="822960" cy="82296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1" name="Oval 10"/>
            <p:cNvSpPr/>
            <p:nvPr/>
          </p:nvSpPr>
          <p:spPr bwMode="auto">
            <a:xfrm>
              <a:off x="10152190" y="4466704"/>
              <a:ext cx="822960" cy="8229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Action Button: Forward or Next 7">
              <a:hlinkClick r:id="rId2" highlightClick="1"/>
            </p:cNvPr>
            <p:cNvSpPr/>
            <p:nvPr/>
          </p:nvSpPr>
          <p:spPr bwMode="auto">
            <a:xfrm>
              <a:off x="10296977" y="4633198"/>
              <a:ext cx="533386" cy="489972"/>
            </a:xfrm>
            <a:prstGeom prst="actionButtonForwardNex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the UK need new houses?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429301" y="1241946"/>
            <a:ext cx="68239" cy="394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97540" y="5179205"/>
            <a:ext cx="6564573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963400" y="1241946"/>
            <a:ext cx="640723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cs typeface="Arial" panose="020B0604020202020204" pitchFamily="34" charset="0"/>
              </a:rPr>
              <a:t>Draw a line graph predicting what has happened to the UK’s population over time. </a:t>
            </a:r>
          </a:p>
          <a:p>
            <a:pPr marL="342900" indent="-342900">
              <a:buAutoNum type="arabicPeriod"/>
            </a:pPr>
            <a:r>
              <a:rPr lang="en-GB" dirty="0" smtClean="0">
                <a:cs typeface="Arial" panose="020B0604020202020204" pitchFamily="34" charset="0"/>
              </a:rPr>
              <a:t>Describe your prediction in words: ‘I predict that the UK’s population has…..’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192" y="2885473"/>
            <a:ext cx="1542197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Alt Cn Rg" panose="02000506030000020004" pitchFamily="50" charset="0"/>
              </a:rPr>
              <a:t>Population (y)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3400" y="5329808"/>
            <a:ext cx="1542197" cy="5732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Alt Cn Rg" panose="02000506030000020004" pitchFamily="50" charset="0"/>
              </a:rPr>
              <a:t>Time (x)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087746" y="4087384"/>
            <a:ext cx="1282889" cy="1091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Alt Cn Rg" panose="02000506030000020004" pitchFamily="50" charset="0"/>
              </a:rPr>
              <a:t>Trends v Variation video</a:t>
            </a:r>
            <a:endParaRPr lang="en-GB" dirty="0">
              <a:latin typeface="Proxima Nova Alt Cn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detectives!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0964" y="1052513"/>
            <a:ext cx="8257398" cy="43376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V="1">
            <a:off x="2926722" y="5484177"/>
            <a:ext cx="6524625" cy="339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0318362" y="2439906"/>
            <a:ext cx="1597507" cy="3384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318362" y="1392889"/>
            <a:ext cx="1597507" cy="612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08681" y="2439906"/>
            <a:ext cx="1597507" cy="33841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8680" y="1392889"/>
            <a:ext cx="1597507" cy="6126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8680" y="2439905"/>
            <a:ext cx="134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Proxima Nova Alt Cn Rg" panose="02000506030000020004" pitchFamily="50" charset="0"/>
              </a:rPr>
              <a:t>Describe the Trend</a:t>
            </a:r>
            <a:endParaRPr lang="en-GB" sz="1600" dirty="0">
              <a:latin typeface="Proxima Nova Alt Cn Rg" panose="02000506030000020004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18362" y="2501459"/>
            <a:ext cx="1456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Proxima Nova Alt Cn Rg" panose="02000506030000020004" pitchFamily="50" charset="0"/>
              </a:rPr>
              <a:t>Describe the variation</a:t>
            </a:r>
            <a:endParaRPr lang="en-GB" sz="1600" dirty="0">
              <a:latin typeface="Proxima Nova Alt Cn Rg" panose="02000506030000020004" pitchFamily="50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732295" y="1539260"/>
            <a:ext cx="2586068" cy="9137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06187" y="1539260"/>
            <a:ext cx="3823209" cy="21003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908758" y="3111767"/>
            <a:ext cx="2409604" cy="727799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06187" y="2501459"/>
            <a:ext cx="3936887" cy="1516931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81476" y="5283773"/>
            <a:ext cx="952774" cy="200404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2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the UK’s population growing?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3300" y="2406316"/>
            <a:ext cx="4671470" cy="19538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Why is the UK’s population growing?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367059" y="2680403"/>
            <a:ext cx="3643952" cy="140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Proxima Nova Alt Cn Rg" panose="02000506030000020004" pitchFamily="50" charset="0"/>
              </a:rPr>
              <a:t>Why is the UK’s population growing?</a:t>
            </a:r>
            <a:endParaRPr lang="en-GB" dirty="0">
              <a:latin typeface="Proxima Nova Alt Cn Rg" panose="02000506030000020004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59607"/>
            <a:ext cx="2223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What are the factors that are leading to the UK’s population changing?</a:t>
            </a:r>
          </a:p>
          <a:p>
            <a:pPr marL="342900" indent="-342900">
              <a:buAutoNum type="arabicPeriod"/>
            </a:pPr>
            <a:r>
              <a:rPr lang="en-GB" dirty="0" smtClean="0">
                <a:latin typeface="Proxima Nova Alt Cn Rg" panose="02000506030000020004" pitchFamily="50" charset="0"/>
                <a:cs typeface="Arial" panose="020B0604020202020204" pitchFamily="34" charset="0"/>
              </a:rPr>
              <a:t>Highlight those which you think are most important.</a:t>
            </a:r>
            <a:endParaRPr lang="en-GB" dirty="0">
              <a:latin typeface="Proxima Nova Alt Cn Rg" panose="02000506030000020004" pitchFamily="50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189035" y="1482986"/>
            <a:ext cx="0" cy="923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771682" y="1914995"/>
            <a:ext cx="753088" cy="765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524770" y="3383262"/>
            <a:ext cx="1421335" cy="25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21893" y="1944650"/>
            <a:ext cx="845166" cy="827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571541" y="3443192"/>
            <a:ext cx="1281759" cy="16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4"/>
          </p:cNvCxnSpPr>
          <p:nvPr/>
        </p:nvCxnSpPr>
        <p:spPr>
          <a:xfrm>
            <a:off x="6189035" y="4360211"/>
            <a:ext cx="0" cy="1142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678697" y="4122585"/>
            <a:ext cx="846073" cy="808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21893" y="3990425"/>
            <a:ext cx="845166" cy="78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9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this graph…</a:t>
            </a:r>
            <a:endParaRPr lang="en-GB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269499" y="1181084"/>
            <a:ext cx="33078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/>
              <a:t>Describe changes in the UK’s annual population change since 1992.</a:t>
            </a:r>
          </a:p>
          <a:p>
            <a:pPr marL="342900" indent="-342900">
              <a:buAutoNum type="arabicPeriod"/>
            </a:pPr>
            <a:r>
              <a:rPr lang="en-GB" sz="2000" dirty="0" smtClean="0"/>
              <a:t>What may happen in the future?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389" y="1181084"/>
            <a:ext cx="82010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drivers of household demand…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647" y="1134947"/>
            <a:ext cx="5788192" cy="3537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134947"/>
            <a:ext cx="5505660" cy="3537228"/>
          </a:xfrm>
          <a:prstGeom prst="rect">
            <a:avLst/>
          </a:prstGeom>
        </p:spPr>
      </p:pic>
      <p:sp>
        <p:nvSpPr>
          <p:cNvPr id="12" name="Flowchart: Connector 11"/>
          <p:cNvSpPr/>
          <p:nvPr/>
        </p:nvSpPr>
        <p:spPr bwMode="auto">
          <a:xfrm>
            <a:off x="11292307" y="1363581"/>
            <a:ext cx="743037" cy="73793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11292306" y="2165626"/>
            <a:ext cx="743037" cy="73793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Flowchart: Connector 14"/>
          <p:cNvSpPr/>
          <p:nvPr/>
        </p:nvSpPr>
        <p:spPr bwMode="auto">
          <a:xfrm>
            <a:off x="11292306" y="2967671"/>
            <a:ext cx="743037" cy="737935"/>
          </a:xfrm>
          <a:prstGeom prst="flowChartConnecto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11292306" y="2197681"/>
            <a:ext cx="743037" cy="7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kern="0" dirty="0" smtClean="0">
                <a:solidFill>
                  <a:schemeClr val="bg1"/>
                </a:solidFill>
                <a:latin typeface="Proxima Nova Alt Cn Rg" panose="02000506030000020004" pitchFamily="50" charset="0"/>
              </a:rPr>
              <a:t>2.4m</a:t>
            </a:r>
          </a:p>
          <a:p>
            <a:pPr algn="ctr"/>
            <a:r>
              <a:rPr lang="en-GB" sz="1200" kern="0" dirty="0" smtClean="0">
                <a:solidFill>
                  <a:schemeClr val="bg1"/>
                </a:solidFill>
                <a:latin typeface="Proxima Nova Alt Cn Rg" panose="02000506030000020004" pitchFamily="50" charset="0"/>
              </a:rPr>
              <a:t>28%</a:t>
            </a:r>
          </a:p>
          <a:p>
            <a:pPr algn="ctr"/>
            <a:r>
              <a:rPr lang="en-GB" sz="1400" kern="0" dirty="0" smtClean="0">
                <a:solidFill>
                  <a:schemeClr val="bg1"/>
                </a:solidFill>
                <a:latin typeface="Proxima Nova Alt Cn Rg" panose="02000506030000020004" pitchFamily="50" charset="0"/>
                <a:cs typeface="Courier New" panose="02070309020205020404" pitchFamily="49" charset="0"/>
              </a:rPr>
              <a:t>▲</a:t>
            </a:r>
            <a:endParaRPr lang="en-GB" sz="1400" kern="0" dirty="0">
              <a:solidFill>
                <a:schemeClr val="bg1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292305" y="1395636"/>
            <a:ext cx="743037" cy="7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kern="0" dirty="0" smtClean="0">
                <a:solidFill>
                  <a:schemeClr val="bg1"/>
                </a:solidFill>
                <a:latin typeface="Proxima Nova Alt Cn Rg" panose="02000506030000020004" pitchFamily="50" charset="0"/>
              </a:rPr>
              <a:t>3.6m</a:t>
            </a:r>
          </a:p>
          <a:p>
            <a:pPr algn="ctr"/>
            <a:r>
              <a:rPr lang="en-GB" sz="1200" kern="0" dirty="0" smtClean="0">
                <a:solidFill>
                  <a:schemeClr val="bg1"/>
                </a:solidFill>
                <a:latin typeface="Proxima Nova Alt Cn Rg" panose="02000506030000020004" pitchFamily="50" charset="0"/>
              </a:rPr>
              <a:t>8%</a:t>
            </a:r>
          </a:p>
          <a:p>
            <a:pPr algn="ctr"/>
            <a:r>
              <a:rPr lang="en-GB" sz="1400" kern="0" dirty="0" smtClean="0">
                <a:solidFill>
                  <a:schemeClr val="bg1"/>
                </a:solidFill>
                <a:latin typeface="Proxima Nova Alt Cn Rg" panose="02000506030000020004" pitchFamily="50" charset="0"/>
                <a:cs typeface="Courier New" panose="02070309020205020404" pitchFamily="49" charset="0"/>
              </a:rPr>
              <a:t>▲</a:t>
            </a:r>
            <a:endParaRPr lang="en-GB" sz="1400" kern="0" dirty="0">
              <a:solidFill>
                <a:schemeClr val="bg1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11292305" y="2983686"/>
            <a:ext cx="743037" cy="73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kern="0" dirty="0" smtClean="0">
                <a:solidFill>
                  <a:schemeClr val="bg1"/>
                </a:solidFill>
                <a:latin typeface="Proxima Nova Alt Cn Rg" panose="02000506030000020004" pitchFamily="50" charset="0"/>
              </a:rPr>
              <a:t>1.7m</a:t>
            </a:r>
          </a:p>
          <a:p>
            <a:pPr algn="ctr"/>
            <a:r>
              <a:rPr lang="en-GB" sz="1200" kern="0" dirty="0" smtClean="0">
                <a:solidFill>
                  <a:schemeClr val="bg1"/>
                </a:solidFill>
                <a:latin typeface="Proxima Nova Alt Cn Rg" panose="02000506030000020004" pitchFamily="50" charset="0"/>
              </a:rPr>
              <a:t>19%</a:t>
            </a:r>
          </a:p>
          <a:p>
            <a:pPr algn="ctr"/>
            <a:r>
              <a:rPr lang="en-GB" sz="1400" kern="0" dirty="0" smtClean="0">
                <a:solidFill>
                  <a:schemeClr val="bg1"/>
                </a:solidFill>
                <a:latin typeface="Proxima Nova Alt Cn Rg" panose="02000506030000020004" pitchFamily="50" charset="0"/>
                <a:cs typeface="Courier New" panose="02070309020205020404" pitchFamily="49" charset="0"/>
              </a:rPr>
              <a:t>▼</a:t>
            </a:r>
            <a:endParaRPr lang="en-GB" sz="1400" kern="0" dirty="0">
              <a:solidFill>
                <a:schemeClr val="bg1"/>
              </a:solidFill>
              <a:latin typeface="Proxima Nova Alt Cn Rg" panose="02000506030000020004" pitchFamily="5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9208168" y="4796589"/>
            <a:ext cx="2366671" cy="11229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kern="0" dirty="0" smtClean="0">
                <a:latin typeface="Proxima Nova Alt Cn Rg" panose="02000506030000020004" pitchFamily="50" charset="0"/>
              </a:rPr>
              <a:t>The growth in people aged 65 and over living alone is partly due to… </a:t>
            </a:r>
          </a:p>
          <a:p>
            <a:r>
              <a:rPr lang="en-GB" kern="0" dirty="0" smtClean="0">
                <a:latin typeface="Proxima Nova Alt Cn Rg" panose="02000506030000020004" pitchFamily="50" charset="0"/>
              </a:rPr>
              <a:t>…the ageing population.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6699082" y="4796589"/>
            <a:ext cx="2366671" cy="11229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GB" kern="0" dirty="0" smtClean="0">
                <a:latin typeface="Proxima Nova Alt Cn Rg" panose="02000506030000020004" pitchFamily="50" charset="0"/>
              </a:rPr>
              <a:t>Fewer 16 to 44-year-olds are living alone, which may be because… </a:t>
            </a:r>
          </a:p>
          <a:p>
            <a:r>
              <a:rPr lang="en-GB" kern="0" dirty="0" smtClean="0">
                <a:latin typeface="Proxima Nova Alt Cn Rg" panose="02000506030000020004" pitchFamily="50" charset="0"/>
              </a:rPr>
              <a:t>…it has become less affordable.</a:t>
            </a:r>
            <a:endParaRPr lang="en-GB" sz="1600" kern="0" dirty="0" smtClean="0">
              <a:latin typeface="Proxima Nova Alt Cn Rg" panose="02000506030000020004" pitchFamily="50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4189996" y="4796589"/>
            <a:ext cx="2366671" cy="112294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GB" kern="0" dirty="0" smtClean="0">
                <a:latin typeface="Proxima Nova Alt Cn Rg" panose="02000506030000020004" pitchFamily="50" charset="0"/>
              </a:rPr>
              <a:t>The increase in people living alone aged 45 to 64 is possibly due to …</a:t>
            </a:r>
          </a:p>
          <a:p>
            <a:r>
              <a:rPr lang="en-GB" kern="0" dirty="0" smtClean="0">
                <a:latin typeface="Proxima Nova Alt Cn Rg" panose="02000506030000020004" pitchFamily="50" charset="0"/>
              </a:rPr>
              <a:t>…a rise in divorced people and a fall in married people.</a:t>
            </a:r>
          </a:p>
        </p:txBody>
      </p:sp>
      <p:cxnSp>
        <p:nvCxnSpPr>
          <p:cNvPr id="23" name="Straight Connector 22"/>
          <p:cNvCxnSpPr>
            <a:stCxn id="19" idx="0"/>
          </p:cNvCxnSpPr>
          <p:nvPr/>
        </p:nvCxnSpPr>
        <p:spPr bwMode="auto">
          <a:xfrm flipH="1" flipV="1">
            <a:off x="10391503" y="1941095"/>
            <a:ext cx="1" cy="28554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med"/>
          </a:ln>
          <a:effectLst/>
        </p:spPr>
      </p:cxnSp>
      <p:cxnSp>
        <p:nvCxnSpPr>
          <p:cNvPr id="25" name="Straight Connector 24"/>
          <p:cNvCxnSpPr>
            <a:stCxn id="20" idx="0"/>
          </p:cNvCxnSpPr>
          <p:nvPr/>
        </p:nvCxnSpPr>
        <p:spPr bwMode="auto">
          <a:xfrm flipH="1" flipV="1">
            <a:off x="7882417" y="2727158"/>
            <a:ext cx="1" cy="20694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5373332" y="2903561"/>
            <a:ext cx="3243168" cy="1893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lg" len="med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4189996" y="5438274"/>
            <a:ext cx="2366671" cy="4812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699082" y="5438273"/>
            <a:ext cx="2366671" cy="4812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9208167" y="5646704"/>
            <a:ext cx="2366671" cy="2728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this graph…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07435" y="1341505"/>
            <a:ext cx="3356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dirty="0" smtClean="0">
                <a:cs typeface="Arial" panose="020B0604020202020204" pitchFamily="34" charset="0"/>
              </a:rPr>
              <a:t>Using the knowledge from this lesson so far, what problems does this graph represent?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810" y="1341505"/>
            <a:ext cx="6219825" cy="4019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985000" y="1390650"/>
            <a:ext cx="2584450" cy="1968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90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more houses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Consider the main changes in the UK’s population. </a:t>
            </a:r>
          </a:p>
          <a:p>
            <a:pPr marL="0" indent="0">
              <a:buNone/>
            </a:pPr>
            <a:r>
              <a:rPr lang="en-GB" dirty="0" smtClean="0"/>
              <a:t>Explain why new homes are needed.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73187"/>
              </p:ext>
            </p:extLst>
          </p:nvPr>
        </p:nvGraphicFramePr>
        <p:xfrm>
          <a:off x="1007435" y="2051156"/>
          <a:ext cx="10363200" cy="335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933"/>
                <a:gridCol w="2310064"/>
                <a:gridCol w="3205203"/>
              </a:tblGrid>
              <a:tr h="559172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UK population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 is increasing…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…this means that…</a:t>
                      </a:r>
                      <a:endParaRPr lang="en-GB" sz="2000" b="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917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The UK’s life expectancy</a:t>
                      </a:r>
                      <a:r>
                        <a:rPr lang="en-GB" sz="2000" baseline="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 is increasing...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…this means that…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55917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The number of houses being built is decreasing…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…this means that…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559172">
                <a:tc>
                  <a:txBody>
                    <a:bodyPr/>
                    <a:lstStyle/>
                    <a:p>
                      <a:r>
                        <a:rPr lang="en-GB" sz="19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The</a:t>
                      </a:r>
                      <a:r>
                        <a:rPr lang="en-GB" sz="1900" baseline="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 number one-person households is increasing…</a:t>
                      </a:r>
                      <a:endParaRPr lang="en-GB" sz="19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…this means that…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55917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The majority of homes in the UK are under occupied…</a:t>
                      </a:r>
                      <a:endParaRPr lang="en-GB" sz="18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…this means that…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  <a:tr h="559172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House prices are high…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Proxima Nova Alt Cn Rg" panose="02000506030000020004" pitchFamily="50" charset="0"/>
                        </a:rPr>
                        <a:t>…this means that…</a:t>
                      </a:r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tx1"/>
                        </a:solidFill>
                        <a:latin typeface="Proxima Nova Alt Cn Rg" panose="02000506030000020004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ILLSTHEME">
  <a:themeElements>
    <a:clrScheme name="CareersColours">
      <a:dk1>
        <a:srgbClr val="17444F"/>
      </a:dk1>
      <a:lt1>
        <a:srgbClr val="FFFFFF"/>
      </a:lt1>
      <a:dk2>
        <a:srgbClr val="1EACD0"/>
      </a:dk2>
      <a:lt2>
        <a:srgbClr val="A7A9AB"/>
      </a:lt2>
      <a:accent1>
        <a:srgbClr val="17444F"/>
      </a:accent1>
      <a:accent2>
        <a:srgbClr val="CB4157"/>
      </a:accent2>
      <a:accent3>
        <a:srgbClr val="EAC756"/>
      </a:accent3>
      <a:accent4>
        <a:srgbClr val="E27153"/>
      </a:accent4>
      <a:accent5>
        <a:srgbClr val="98CCDB"/>
      </a:accent5>
      <a:accent6>
        <a:srgbClr val="A7A9AB"/>
      </a:accent6>
      <a:hlink>
        <a:srgbClr val="CB4157"/>
      </a:hlink>
      <a:folHlink>
        <a:srgbClr val="98CC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  <a:normAutofit/>
      </a:bodyPr>
      <a:lstStyle>
        <a:defPPr>
          <a:defRPr kern="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RRES_TEMPLATE_WIDESCREEN.potx" id="{AE72B12E-2B79-4040-9BA4-D3FE9F55B66F}" vid="{E1BAB0CE-ED0D-4576-AEAF-3832295C1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CARRES_TEMPLATE_WIDESCREEN</Template>
  <TotalTime>344</TotalTime>
  <Words>410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Calibri</vt:lpstr>
      <vt:lpstr>Proxima Nova Rg</vt:lpstr>
      <vt:lpstr>Proxima Nova Th</vt:lpstr>
      <vt:lpstr>Populaire</vt:lpstr>
      <vt:lpstr>Arial</vt:lpstr>
      <vt:lpstr>Proxima Nova Alt Cn Rg</vt:lpstr>
      <vt:lpstr>Courier New</vt:lpstr>
      <vt:lpstr>SKILLSTHEME</vt:lpstr>
      <vt:lpstr>Why does the UK need new houses?</vt:lpstr>
      <vt:lpstr>Why does the UK need new houses?</vt:lpstr>
      <vt:lpstr>Why does the UK need new houses?</vt:lpstr>
      <vt:lpstr>Data detectives!</vt:lpstr>
      <vt:lpstr>Why is the UK’s population growing?</vt:lpstr>
      <vt:lpstr>Look at this graph…</vt:lpstr>
      <vt:lpstr>The drivers of household demand…</vt:lpstr>
      <vt:lpstr>Look at this graph…</vt:lpstr>
      <vt:lpstr>Why are more houses needed?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the UK need new houses?</dc:title>
  <dc:creator>Gareth Jenkins</dc:creator>
  <cp:lastModifiedBy>Catherine Wilson</cp:lastModifiedBy>
  <cp:revision>22</cp:revision>
  <dcterms:created xsi:type="dcterms:W3CDTF">2015-04-16T09:46:52Z</dcterms:created>
  <dcterms:modified xsi:type="dcterms:W3CDTF">2015-04-17T10:05:19Z</dcterms:modified>
</cp:coreProperties>
</file>